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4" r:id="rId21"/>
    <p:sldId id="279" r:id="rId22"/>
    <p:sldId id="275" r:id="rId23"/>
    <p:sldId id="277" r:id="rId24"/>
    <p:sldId id="278" r:id="rId25"/>
    <p:sldId id="284" r:id="rId26"/>
    <p:sldId id="280" r:id="rId27"/>
    <p:sldId id="285" r:id="rId28"/>
    <p:sldId id="281" r:id="rId29"/>
    <p:sldId id="282" r:id="rId30"/>
    <p:sldId id="288" r:id="rId31"/>
    <p:sldId id="287"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E0902-F05C-4987-869C-1399C92C0D8F}" type="datetimeFigureOut">
              <a:rPr lang="en-US" smtClean="0"/>
              <a:t>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5D3F8-CDF1-4DC8-AAC5-3F8B004419A6}" type="slidenum">
              <a:rPr lang="en-US" smtClean="0"/>
              <a:t>‹#›</a:t>
            </a:fld>
            <a:endParaRPr lang="en-US"/>
          </a:p>
        </p:txBody>
      </p:sp>
    </p:spTree>
    <p:extLst>
      <p:ext uri="{BB962C8B-B14F-4D97-AF65-F5344CB8AC3E}">
        <p14:creationId xmlns:p14="http://schemas.microsoft.com/office/powerpoint/2010/main" val="424657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fld id="{28582672-2F1F-49AD-822E-1FB08C4AA5BE}" type="slidenum">
              <a:rPr lang="en-GB" altLang="en-US" sz="1200">
                <a:solidFill>
                  <a:srgbClr val="000000"/>
                </a:solidFill>
              </a:rPr>
              <a:pPr/>
              <a:t>10</a:t>
            </a:fld>
            <a:endParaRPr lang="en-GB" altLang="en-US" sz="1200">
              <a:solidFill>
                <a:srgbClr val="000000"/>
              </a:solidFill>
            </a:endParaRPr>
          </a:p>
        </p:txBody>
      </p:sp>
      <p:sp>
        <p:nvSpPr>
          <p:cNvPr id="788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9pPr>
          </a:lstStyle>
          <a:p>
            <a:endParaRPr lang="en-US" altLang="en-US"/>
          </a:p>
        </p:txBody>
      </p:sp>
      <p:sp>
        <p:nvSpPr>
          <p:cNvPr id="78852" name="Rectangle 2"/>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319931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fld id="{684735E3-E60B-4E54-97BC-5024C55BC526}" type="slidenum">
              <a:rPr lang="en-GB" altLang="en-US" sz="1200">
                <a:solidFill>
                  <a:srgbClr val="000000"/>
                </a:solidFill>
              </a:rPr>
              <a:pPr/>
              <a:t>11</a:t>
            </a:fld>
            <a:endParaRPr lang="en-GB" altLang="en-US" sz="1200">
              <a:solidFill>
                <a:srgbClr val="000000"/>
              </a:solidFill>
            </a:endParaRPr>
          </a:p>
        </p:txBody>
      </p:sp>
      <p:sp>
        <p:nvSpPr>
          <p:cNvPr id="7987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9pPr>
          </a:lstStyle>
          <a:p>
            <a:endParaRPr lang="en-US" altLang="en-US"/>
          </a:p>
        </p:txBody>
      </p:sp>
      <p:sp>
        <p:nvSpPr>
          <p:cNvPr id="79876" name="Rectangle 2"/>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299192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fld id="{01C379D6-2B66-4B7F-AE2D-E8C3BEC9D913}" type="slidenum">
              <a:rPr lang="en-GB" altLang="en-US" sz="1200">
                <a:solidFill>
                  <a:srgbClr val="000000"/>
                </a:solidFill>
              </a:rPr>
              <a:pPr/>
              <a:t>12</a:t>
            </a:fld>
            <a:endParaRPr lang="en-GB" altLang="en-US" sz="1200">
              <a:solidFill>
                <a:srgbClr val="000000"/>
              </a:solidFill>
            </a:endParaRPr>
          </a:p>
        </p:txBody>
      </p:sp>
      <p:sp>
        <p:nvSpPr>
          <p:cNvPr id="8089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9pPr>
          </a:lstStyle>
          <a:p>
            <a:endParaRPr lang="en-US" altLang="en-US"/>
          </a:p>
        </p:txBody>
      </p:sp>
      <p:sp>
        <p:nvSpPr>
          <p:cNvPr id="80900" name="Rectangle 2"/>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152638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7C50351-2727-E143-A837-AE995A587B3F}" type="slidenum">
              <a:rPr lang="en-US" sz="1200"/>
              <a:pPr/>
              <a:t>13</a:t>
            </a:fld>
            <a:endParaRPr lang="en-US" sz="120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7902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fld id="{5DC92960-2BE1-42A8-9809-65D57DA38B01}" type="slidenum">
              <a:rPr lang="en-GB" altLang="en-US" sz="1200">
                <a:solidFill>
                  <a:srgbClr val="000000"/>
                </a:solidFill>
              </a:rPr>
              <a:pPr/>
              <a:t>14</a:t>
            </a:fld>
            <a:endParaRPr lang="en-GB" altLang="en-US" sz="1200">
              <a:solidFill>
                <a:srgbClr val="000000"/>
              </a:solidFill>
            </a:endParaRPr>
          </a:p>
        </p:txBody>
      </p:sp>
      <p:sp>
        <p:nvSpPr>
          <p:cNvPr id="8397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defRPr sz="2400">
                <a:solidFill>
                  <a:schemeClr val="bg1"/>
                </a:solidFill>
                <a:latin typeface="Arial" panose="020B0604020202020204" pitchFamily="34" charset="0"/>
              </a:defRPr>
            </a:lvl9pPr>
          </a:lstStyle>
          <a:p>
            <a:endParaRPr lang="en-US" altLang="en-US"/>
          </a:p>
        </p:txBody>
      </p:sp>
      <p:sp>
        <p:nvSpPr>
          <p:cNvPr id="83972" name="Rectangle 2"/>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93028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7C50351-2727-E143-A837-AE995A587B3F}" type="slidenum">
              <a:rPr lang="en-US" sz="1200"/>
              <a:pPr/>
              <a:t>17</a:t>
            </a:fld>
            <a:endParaRPr lang="en-US" sz="120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7175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421944-E41C-4DA9-A698-4E66C42DDEBF}"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182490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21944-E41C-4DA9-A698-4E66C42DDEBF}"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178983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21944-E41C-4DA9-A698-4E66C42DDEBF}"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177450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63550"/>
            <a:ext cx="10356851" cy="14303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1" y="1981200"/>
            <a:ext cx="5075767" cy="4110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981200"/>
            <a:ext cx="5077884" cy="4110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Copyright McGraw-Hill 2009</a:t>
            </a:r>
          </a:p>
        </p:txBody>
      </p:sp>
      <p:sp>
        <p:nvSpPr>
          <p:cNvPr id="7" name="Rectangle 5"/>
          <p:cNvSpPr>
            <a:spLocks noGrp="1" noChangeArrowheads="1"/>
          </p:cNvSpPr>
          <p:nvPr>
            <p:ph type="sldNum" idx="12"/>
          </p:nvPr>
        </p:nvSpPr>
        <p:spPr>
          <a:ln/>
        </p:spPr>
        <p:txBody>
          <a:bodyPr/>
          <a:lstStyle>
            <a:lvl1pPr>
              <a:defRPr/>
            </a:lvl1pPr>
          </a:lstStyle>
          <a:p>
            <a:fld id="{5E889014-7856-47B2-8C73-8CA07E14668D}" type="slidenum">
              <a:rPr lang="en-GB" altLang="en-US"/>
              <a:pPr/>
              <a:t>‹#›</a:t>
            </a:fld>
            <a:endParaRPr lang="en-GB" altLang="en-US"/>
          </a:p>
        </p:txBody>
      </p:sp>
    </p:spTree>
    <p:extLst>
      <p:ext uri="{BB962C8B-B14F-4D97-AF65-F5344CB8AC3E}">
        <p14:creationId xmlns:p14="http://schemas.microsoft.com/office/powerpoint/2010/main" val="411172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21944-E41C-4DA9-A698-4E66C42DDEBF}"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311655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421944-E41C-4DA9-A698-4E66C42DDEBF}"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200231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421944-E41C-4DA9-A698-4E66C42DDEBF}"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26405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421944-E41C-4DA9-A698-4E66C42DDEBF}"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241043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421944-E41C-4DA9-A698-4E66C42DDEBF}"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131573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21944-E41C-4DA9-A698-4E66C42DDEBF}"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321344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21944-E41C-4DA9-A698-4E66C42DDEBF}"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210380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21944-E41C-4DA9-A698-4E66C42DDEBF}"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05D89-433D-4EE4-99B3-58B0F5711B1A}" type="slidenum">
              <a:rPr lang="en-US" smtClean="0"/>
              <a:t>‹#›</a:t>
            </a:fld>
            <a:endParaRPr lang="en-US"/>
          </a:p>
        </p:txBody>
      </p:sp>
    </p:spTree>
    <p:extLst>
      <p:ext uri="{BB962C8B-B14F-4D97-AF65-F5344CB8AC3E}">
        <p14:creationId xmlns:p14="http://schemas.microsoft.com/office/powerpoint/2010/main" val="136154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21944-E41C-4DA9-A698-4E66C42DDEBF}" type="datetimeFigureOut">
              <a:rPr lang="en-US" smtClean="0"/>
              <a:t>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05D89-433D-4EE4-99B3-58B0F5711B1A}" type="slidenum">
              <a:rPr lang="en-US" smtClean="0"/>
              <a:t>‹#›</a:t>
            </a:fld>
            <a:endParaRPr lang="en-US"/>
          </a:p>
        </p:txBody>
      </p:sp>
    </p:spTree>
    <p:extLst>
      <p:ext uri="{BB962C8B-B14F-4D97-AF65-F5344CB8AC3E}">
        <p14:creationId xmlns:p14="http://schemas.microsoft.com/office/powerpoint/2010/main" val="336678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1005" y="109109"/>
            <a:ext cx="9144000" cy="2387600"/>
          </a:xfrm>
        </p:spPr>
        <p:txBody>
          <a:bodyPr>
            <a:normAutofit/>
          </a:bodyPr>
          <a:lstStyle/>
          <a:p>
            <a:r>
              <a:rPr lang="en-US" sz="4400" b="1" dirty="0" smtClean="0">
                <a:latin typeface="Arial" charset="0"/>
              </a:rPr>
              <a:t>Chapter 8</a:t>
            </a:r>
            <a:br>
              <a:rPr lang="en-US" sz="4400" b="1" dirty="0" smtClean="0">
                <a:latin typeface="Arial" charset="0"/>
              </a:rPr>
            </a:br>
            <a:r>
              <a:rPr lang="en-US" sz="4400" b="1" dirty="0" smtClean="0">
                <a:latin typeface="Arial" charset="0"/>
              </a:rPr>
              <a:t>Solution Chemistry–How Sweet Is Your Coffee?</a:t>
            </a:r>
            <a:endParaRPr lang="en-US" sz="4400" dirty="0"/>
          </a:p>
        </p:txBody>
      </p:sp>
      <p:sp>
        <p:nvSpPr>
          <p:cNvPr id="3" name="Subtitle 2"/>
          <p:cNvSpPr>
            <a:spLocks noGrp="1"/>
          </p:cNvSpPr>
          <p:nvPr>
            <p:ph type="subTitle" idx="1"/>
          </p:nvPr>
        </p:nvSpPr>
        <p:spPr>
          <a:xfrm>
            <a:off x="1540476" y="2712352"/>
            <a:ext cx="9144000" cy="3474264"/>
          </a:xfrm>
        </p:spPr>
        <p:txBody>
          <a:bodyPr>
            <a:normAutofit/>
          </a:bodyPr>
          <a:lstStyle/>
          <a:p>
            <a:pPr marL="342900" indent="-342900" algn="l">
              <a:buFont typeface="Arial" panose="020B0604020202020204" pitchFamily="34" charset="0"/>
              <a:buChar char="•"/>
            </a:pPr>
            <a:r>
              <a:rPr lang="en-US" altLang="en-US" b="1" dirty="0" smtClean="0"/>
              <a:t>Types of solutions</a:t>
            </a:r>
          </a:p>
          <a:p>
            <a:pPr marL="342900" indent="-342900" algn="l">
              <a:buFont typeface="Arial" panose="020B0604020202020204" pitchFamily="34" charset="0"/>
              <a:buChar char="•"/>
            </a:pPr>
            <a:r>
              <a:rPr lang="en-US" altLang="en-US" b="1" dirty="0" smtClean="0"/>
              <a:t>Solubility</a:t>
            </a:r>
          </a:p>
          <a:p>
            <a:pPr marL="342900" indent="-342900" algn="l">
              <a:buFont typeface="Arial" panose="020B0604020202020204" pitchFamily="34" charset="0"/>
              <a:buChar char="•"/>
            </a:pPr>
            <a:r>
              <a:rPr lang="en-US" altLang="en-US" b="1" dirty="0" smtClean="0"/>
              <a:t>Electrolytes</a:t>
            </a:r>
          </a:p>
          <a:p>
            <a:pPr marL="342900" indent="-342900" algn="l">
              <a:buFont typeface="Arial" panose="020B0604020202020204" pitchFamily="34" charset="0"/>
              <a:buChar char="•"/>
            </a:pPr>
            <a:r>
              <a:rPr lang="en-US" altLang="en-US" b="1" dirty="0" smtClean="0"/>
              <a:t>Units of Concentration</a:t>
            </a:r>
          </a:p>
          <a:p>
            <a:pPr marL="342900" indent="-342900" algn="l">
              <a:buFont typeface="Arial" panose="020B0604020202020204" pitchFamily="34" charset="0"/>
              <a:buChar char="•"/>
            </a:pPr>
            <a:r>
              <a:rPr lang="en-US" altLang="en-US" b="1" dirty="0" smtClean="0"/>
              <a:t>Dilution</a:t>
            </a:r>
          </a:p>
          <a:p>
            <a:pPr marL="342900" indent="-342900" algn="l">
              <a:buFont typeface="Arial" panose="020B0604020202020204" pitchFamily="34" charset="0"/>
              <a:buChar char="•"/>
            </a:pPr>
            <a:r>
              <a:rPr lang="en-US" altLang="en-US" b="1" dirty="0" smtClean="0"/>
              <a:t>Osmosis</a:t>
            </a:r>
          </a:p>
          <a:p>
            <a:pPr marL="342900" indent="-342900" algn="l">
              <a:buFont typeface="Arial" panose="020B0604020202020204" pitchFamily="34" charset="0"/>
              <a:buChar char="•"/>
            </a:pPr>
            <a:r>
              <a:rPr lang="en-US" altLang="en-US" b="1" dirty="0" smtClean="0"/>
              <a:t>Transport across cell membrane</a:t>
            </a:r>
          </a:p>
          <a:p>
            <a:endParaRPr lang="en-US" altLang="en-US" b="1" dirty="0" smtClean="0"/>
          </a:p>
          <a:p>
            <a:endParaRPr lang="en-US" altLang="en-US" b="1" dirty="0"/>
          </a:p>
          <a:p>
            <a:endParaRPr lang="en-US" dirty="0"/>
          </a:p>
        </p:txBody>
      </p:sp>
    </p:spTree>
    <p:extLst>
      <p:ext uri="{BB962C8B-B14F-4D97-AF65-F5344CB8AC3E}">
        <p14:creationId xmlns:p14="http://schemas.microsoft.com/office/powerpoint/2010/main" val="248194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fld id="{4D7F6CAC-E858-4698-81A2-27869F41C210}" type="slidenum">
              <a:rPr lang="en-GB" altLang="en-US" sz="1400">
                <a:solidFill>
                  <a:srgbClr val="000000"/>
                </a:solidFill>
              </a:rPr>
              <a:pPr/>
              <a:t>10</a:t>
            </a:fld>
            <a:endParaRPr lang="en-GB" altLang="en-US" sz="1400">
              <a:solidFill>
                <a:srgbClr val="000000"/>
              </a:solidFill>
            </a:endParaRPr>
          </a:p>
        </p:txBody>
      </p:sp>
      <p:sp>
        <p:nvSpPr>
          <p:cNvPr id="5122" name="Rectangle 2"/>
          <p:cNvSpPr>
            <a:spLocks noGrp="1" noChangeArrowheads="1"/>
          </p:cNvSpPr>
          <p:nvPr>
            <p:ph type="body" idx="1"/>
          </p:nvPr>
        </p:nvSpPr>
        <p:spPr>
          <a:xfrm>
            <a:off x="551934" y="364525"/>
            <a:ext cx="11516497" cy="5715000"/>
          </a:xfrm>
        </p:spPr>
        <p:txBody>
          <a:bodyPr/>
          <a:lstStyle/>
          <a:p>
            <a:pPr>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600" dirty="0"/>
              <a:t>Electrolytes and Nonelectrolytes</a:t>
            </a:r>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b="1" i="1" dirty="0"/>
              <a:t>Electrolyte</a:t>
            </a:r>
            <a:r>
              <a:rPr lang="en-GB" altLang="en-US" sz="3200" dirty="0"/>
              <a:t>:  substance that dissolved in water produces a solution that  conducts electricity</a:t>
            </a:r>
          </a:p>
          <a:p>
            <a:pPr lvl="2">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Contains ions</a:t>
            </a:r>
          </a:p>
          <a:p>
            <a:pPr lvl="2">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3200" dirty="0"/>
          </a:p>
          <a:p>
            <a:pPr lvl="2">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3200" dirty="0"/>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b="1" i="1" dirty="0"/>
              <a:t>Nonelectrolyte</a:t>
            </a:r>
            <a:r>
              <a:rPr lang="en-GB" altLang="en-US" sz="3200" dirty="0"/>
              <a:t>: substance that dissolved in water produces a solution that  does not conduct electricity</a:t>
            </a:r>
          </a:p>
          <a:p>
            <a:pPr lvl="2">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Does not contain ions</a:t>
            </a: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496" y="5344833"/>
            <a:ext cx="6634478" cy="90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281" y="2617187"/>
            <a:ext cx="6519413" cy="80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4407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additive="base">
                                        <p:cTn id="7" dur="500" fill="hold"/>
                                        <p:tgtEl>
                                          <p:spTgt spid="512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 calcmode="lin" valueType="num">
                                      <p:cBhvr additive="base">
                                        <p:cTn id="13" dur="500" fill="hold"/>
                                        <p:tgtEl>
                                          <p:spTgt spid="512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2">
                                            <p:txEl>
                                              <p:pRg st="2" end="2"/>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5127"/>
                                        </p:tgtEl>
                                        <p:attrNameLst>
                                          <p:attrName>style.visibility</p:attrName>
                                        </p:attrNameLst>
                                      </p:cBhvr>
                                      <p:to>
                                        <p:strVal val="visible"/>
                                      </p:to>
                                    </p:set>
                                    <p:anim calcmode="lin" valueType="num">
                                      <p:cBhvr>
                                        <p:cTn id="18" dur="500" fill="hold"/>
                                        <p:tgtEl>
                                          <p:spTgt spid="5127"/>
                                        </p:tgtEl>
                                        <p:attrNameLst>
                                          <p:attrName>ppt_w</p:attrName>
                                        </p:attrNameLst>
                                      </p:cBhvr>
                                      <p:tavLst>
                                        <p:tav tm="0">
                                          <p:val>
                                            <p:fltVal val="0"/>
                                          </p:val>
                                        </p:tav>
                                        <p:tav tm="100000">
                                          <p:val>
                                            <p:strVal val="#ppt_w"/>
                                          </p:val>
                                        </p:tav>
                                      </p:tavLst>
                                    </p:anim>
                                    <p:anim calcmode="lin" valueType="num">
                                      <p:cBhvr>
                                        <p:cTn id="19" dur="500" fill="hold"/>
                                        <p:tgtEl>
                                          <p:spTgt spid="5127"/>
                                        </p:tgtEl>
                                        <p:attrNameLst>
                                          <p:attrName>ppt_h</p:attrName>
                                        </p:attrNameLst>
                                      </p:cBhvr>
                                      <p:tavLst>
                                        <p:tav tm="0">
                                          <p:val>
                                            <p:fltVal val="0"/>
                                          </p:val>
                                        </p:tav>
                                        <p:tav tm="100000">
                                          <p:val>
                                            <p:strVal val="#ppt_h"/>
                                          </p:val>
                                        </p:tav>
                                      </p:tavLst>
                                    </p:anim>
                                    <p:animEffect transition="in" filter="fade">
                                      <p:cBhvr>
                                        <p:cTn id="20" dur="500"/>
                                        <p:tgtEl>
                                          <p:spTgt spid="51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122">
                                            <p:txEl>
                                              <p:pRg st="5" end="5"/>
                                            </p:txEl>
                                          </p:spTgt>
                                        </p:tgtEl>
                                        <p:attrNameLst>
                                          <p:attrName>style.visibility</p:attrName>
                                        </p:attrNameLst>
                                      </p:cBhvr>
                                      <p:to>
                                        <p:strVal val="visible"/>
                                      </p:to>
                                    </p:set>
                                    <p:anim calcmode="lin" valueType="num">
                                      <p:cBhvr additive="base">
                                        <p:cTn id="25" dur="500" fill="hold"/>
                                        <p:tgtEl>
                                          <p:spTgt spid="512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anim calcmode="lin" valueType="num">
                                      <p:cBhvr additive="base">
                                        <p:cTn id="31" dur="500" fill="hold"/>
                                        <p:tgtEl>
                                          <p:spTgt spid="512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2">
                                            <p:txEl>
                                              <p:pRg st="6" end="6"/>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53" presetClass="entr" presetSubtype="0" fill="hold" nodeType="afterEffect">
                                  <p:stCondLst>
                                    <p:cond delay="0"/>
                                  </p:stCondLst>
                                  <p:childTnLst>
                                    <p:set>
                                      <p:cBhvr>
                                        <p:cTn id="35" dur="1" fill="hold">
                                          <p:stCondLst>
                                            <p:cond delay="0"/>
                                          </p:stCondLst>
                                        </p:cTn>
                                        <p:tgtEl>
                                          <p:spTgt spid="5126"/>
                                        </p:tgtEl>
                                        <p:attrNameLst>
                                          <p:attrName>style.visibility</p:attrName>
                                        </p:attrNameLst>
                                      </p:cBhvr>
                                      <p:to>
                                        <p:strVal val="visible"/>
                                      </p:to>
                                    </p:set>
                                    <p:anim calcmode="lin" valueType="num">
                                      <p:cBhvr>
                                        <p:cTn id="36" dur="500" fill="hold"/>
                                        <p:tgtEl>
                                          <p:spTgt spid="5126"/>
                                        </p:tgtEl>
                                        <p:attrNameLst>
                                          <p:attrName>ppt_w</p:attrName>
                                        </p:attrNameLst>
                                      </p:cBhvr>
                                      <p:tavLst>
                                        <p:tav tm="0">
                                          <p:val>
                                            <p:fltVal val="0"/>
                                          </p:val>
                                        </p:tav>
                                        <p:tav tm="100000">
                                          <p:val>
                                            <p:strVal val="#ppt_w"/>
                                          </p:val>
                                        </p:tav>
                                      </p:tavLst>
                                    </p:anim>
                                    <p:anim calcmode="lin" valueType="num">
                                      <p:cBhvr>
                                        <p:cTn id="37" dur="500" fill="hold"/>
                                        <p:tgtEl>
                                          <p:spTgt spid="5126"/>
                                        </p:tgtEl>
                                        <p:attrNameLst>
                                          <p:attrName>ppt_h</p:attrName>
                                        </p:attrNameLst>
                                      </p:cBhvr>
                                      <p:tavLst>
                                        <p:tav tm="0">
                                          <p:val>
                                            <p:fltVal val="0"/>
                                          </p:val>
                                        </p:tav>
                                        <p:tav tm="100000">
                                          <p:val>
                                            <p:strVal val="#ppt_h"/>
                                          </p:val>
                                        </p:tav>
                                      </p:tavLst>
                                    </p:anim>
                                    <p:animEffect transition="in" filter="fade">
                                      <p:cBhvr>
                                        <p:cTn id="38"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fld id="{3B9CA0A1-F0DF-4409-B124-BE693A29DDDC}" type="slidenum">
              <a:rPr lang="en-GB" altLang="en-US" sz="1400">
                <a:solidFill>
                  <a:srgbClr val="000000"/>
                </a:solidFill>
              </a:rPr>
              <a:pPr/>
              <a:t>11</a:t>
            </a:fld>
            <a:endParaRPr lang="en-GB" altLang="en-US" sz="1400">
              <a:solidFill>
                <a:srgbClr val="000000"/>
              </a:solidFill>
            </a:endParaRPr>
          </a:p>
        </p:txBody>
      </p:sp>
      <p:sp>
        <p:nvSpPr>
          <p:cNvPr id="6146" name="Rectangle 2"/>
          <p:cNvSpPr>
            <a:spLocks noGrp="1" noChangeArrowheads="1"/>
          </p:cNvSpPr>
          <p:nvPr>
            <p:ph type="body" idx="1"/>
          </p:nvPr>
        </p:nvSpPr>
        <p:spPr>
          <a:xfrm>
            <a:off x="420130" y="685800"/>
            <a:ext cx="11351740" cy="5410200"/>
          </a:xfrm>
        </p:spPr>
        <p:txBody>
          <a:bodyPr/>
          <a:lstStyle/>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b="1" i="1" dirty="0" smtClean="0"/>
              <a:t>Dissociation</a:t>
            </a:r>
            <a:r>
              <a:rPr lang="en-GB" altLang="en-US" sz="3200" i="1" dirty="0" smtClean="0"/>
              <a:t> </a:t>
            </a:r>
            <a:r>
              <a:rPr lang="en-GB" altLang="en-US" sz="3200" dirty="0" smtClean="0"/>
              <a:t>- ionic compounds separate into constituent ions when dissolved in solution </a:t>
            </a:r>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3200" dirty="0" smtClean="0"/>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3200" dirty="0" smtClean="0"/>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b="1" i="1" dirty="0" smtClean="0"/>
              <a:t>Ionization</a:t>
            </a:r>
            <a:r>
              <a:rPr lang="en-GB" altLang="en-US" sz="3200" dirty="0" smtClean="0"/>
              <a:t> - formation of ions by molecular compounds when dissolved</a:t>
            </a:r>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smtClean="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38" y="2362200"/>
            <a:ext cx="49196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648200"/>
            <a:ext cx="464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740" y="5545138"/>
            <a:ext cx="6019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1231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animEffect transition="in" filter="fade">
                                      <p:cBhvr>
                                        <p:cTn id="9" dur="500"/>
                                        <p:tgtEl>
                                          <p:spTgt spid="61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6146">
                                            <p:txEl>
                                              <p:pRg st="3" end="3"/>
                                            </p:txEl>
                                          </p:spTgt>
                                        </p:tgtEl>
                                        <p:attrNameLst>
                                          <p:attrName>style.visibility</p:attrName>
                                        </p:attrNameLst>
                                      </p:cBhvr>
                                      <p:to>
                                        <p:strVal val="visible"/>
                                      </p:to>
                                    </p:set>
                                    <p:anim calcmode="lin" valueType="num">
                                      <p:cBhvr additive="base">
                                        <p:cTn id="14" dur="500" fill="hold"/>
                                        <p:tgtEl>
                                          <p:spTgt spid="6146">
                                            <p:txEl>
                                              <p:pRg st="3" end="3"/>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6146">
                                            <p:txEl>
                                              <p:pRg st="3" end="3"/>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500"/>
                            </p:stCondLst>
                            <p:childTnLst>
                              <p:par>
                                <p:cTn id="17" presetID="53" presetClass="entr" presetSubtype="0" fill="hold" nodeType="after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p:cTn id="19" dur="500" fill="hold"/>
                                        <p:tgtEl>
                                          <p:spTgt spid="6151"/>
                                        </p:tgtEl>
                                        <p:attrNameLst>
                                          <p:attrName>ppt_w</p:attrName>
                                        </p:attrNameLst>
                                      </p:cBhvr>
                                      <p:tavLst>
                                        <p:tav tm="0">
                                          <p:val>
                                            <p:fltVal val="0"/>
                                          </p:val>
                                        </p:tav>
                                        <p:tav tm="100000">
                                          <p:val>
                                            <p:strVal val="#ppt_w"/>
                                          </p:val>
                                        </p:tav>
                                      </p:tavLst>
                                    </p:anim>
                                    <p:anim calcmode="lin" valueType="num">
                                      <p:cBhvr>
                                        <p:cTn id="20" dur="500" fill="hold"/>
                                        <p:tgtEl>
                                          <p:spTgt spid="6151"/>
                                        </p:tgtEl>
                                        <p:attrNameLst>
                                          <p:attrName>ppt_h</p:attrName>
                                        </p:attrNameLst>
                                      </p:cBhvr>
                                      <p:tavLst>
                                        <p:tav tm="0">
                                          <p:val>
                                            <p:fltVal val="0"/>
                                          </p:val>
                                        </p:tav>
                                        <p:tav tm="100000">
                                          <p:val>
                                            <p:strVal val="#ppt_h"/>
                                          </p:val>
                                        </p:tav>
                                      </p:tavLst>
                                    </p:anim>
                                    <p:animEffect transition="in" filter="fade">
                                      <p:cBhvr>
                                        <p:cTn id="21" dur="500"/>
                                        <p:tgtEl>
                                          <p:spTgt spid="6151"/>
                                        </p:tgtEl>
                                      </p:cBhvr>
                                    </p:animEffect>
                                  </p:childTnLst>
                                </p:cTn>
                              </p:par>
                            </p:childTnLst>
                          </p:cTn>
                        </p:par>
                        <p:par>
                          <p:cTn id="22" fill="hold" nodeType="afterGroup">
                            <p:stCondLst>
                              <p:cond delay="1000"/>
                            </p:stCondLst>
                            <p:childTnLst>
                              <p:par>
                                <p:cTn id="23" presetID="53" presetClass="entr" presetSubtype="0" fill="hold" nodeType="after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p:cTn id="25" dur="500" fill="hold"/>
                                        <p:tgtEl>
                                          <p:spTgt spid="6152"/>
                                        </p:tgtEl>
                                        <p:attrNameLst>
                                          <p:attrName>ppt_w</p:attrName>
                                        </p:attrNameLst>
                                      </p:cBhvr>
                                      <p:tavLst>
                                        <p:tav tm="0">
                                          <p:val>
                                            <p:fltVal val="0"/>
                                          </p:val>
                                        </p:tav>
                                        <p:tav tm="100000">
                                          <p:val>
                                            <p:strVal val="#ppt_w"/>
                                          </p:val>
                                        </p:tav>
                                      </p:tavLst>
                                    </p:anim>
                                    <p:anim calcmode="lin" valueType="num">
                                      <p:cBhvr>
                                        <p:cTn id="26" dur="500" fill="hold"/>
                                        <p:tgtEl>
                                          <p:spTgt spid="6152"/>
                                        </p:tgtEl>
                                        <p:attrNameLst>
                                          <p:attrName>ppt_h</p:attrName>
                                        </p:attrNameLst>
                                      </p:cBhvr>
                                      <p:tavLst>
                                        <p:tav tm="0">
                                          <p:val>
                                            <p:fltVal val="0"/>
                                          </p:val>
                                        </p:tav>
                                        <p:tav tm="100000">
                                          <p:val>
                                            <p:strVal val="#ppt_h"/>
                                          </p:val>
                                        </p:tav>
                                      </p:tavLst>
                                    </p:anim>
                                    <p:animEffect transition="in" filter="fade">
                                      <p:cBhvr>
                                        <p:cTn id="2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pPr>
              <a:buFont typeface="Arial" panose="020B0604020202020204" pitchFamily="34" charset="0"/>
              <a:buNone/>
            </a:pPr>
            <a:r>
              <a:rPr lang="en-GB" altLang="en-US" sz="1400">
                <a:solidFill>
                  <a:srgbClr val="000000"/>
                </a:solidFill>
              </a:rPr>
              <a:t>Copyright McGraw-Hill 2009</a:t>
            </a:r>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fld id="{25C6D196-35E9-4F6A-8B8F-386678717DA8}" type="slidenum">
              <a:rPr lang="en-GB" altLang="en-US" sz="1400">
                <a:solidFill>
                  <a:srgbClr val="000000"/>
                </a:solidFill>
              </a:rPr>
              <a:pPr/>
              <a:t>12</a:t>
            </a:fld>
            <a:endParaRPr lang="en-GB" altLang="en-US" sz="1400">
              <a:solidFill>
                <a:srgbClr val="000000"/>
              </a:solidFill>
            </a:endParaRPr>
          </a:p>
        </p:txBody>
      </p:sp>
      <p:sp>
        <p:nvSpPr>
          <p:cNvPr id="8194" name="Rectangle 2"/>
          <p:cNvSpPr>
            <a:spLocks noGrp="1" noChangeArrowheads="1"/>
          </p:cNvSpPr>
          <p:nvPr>
            <p:ph type="body" idx="1"/>
          </p:nvPr>
        </p:nvSpPr>
        <p:spPr>
          <a:xfrm>
            <a:off x="378941" y="457200"/>
            <a:ext cx="11310551" cy="5334000"/>
          </a:xfrm>
        </p:spPr>
        <p:txBody>
          <a:bodyPr/>
          <a:lstStyle/>
          <a:p>
            <a:pPr>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Strong and weak electrolytes</a:t>
            </a:r>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b="1" i="1" dirty="0" smtClean="0"/>
              <a:t>Strong Electrolyte</a:t>
            </a:r>
            <a:r>
              <a:rPr lang="en-GB" altLang="en-US" sz="3200" dirty="0" smtClean="0"/>
              <a:t>: 100% dissociation</a:t>
            </a:r>
          </a:p>
          <a:p>
            <a:pPr lvl="2">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All water soluble ionic compounds, strong acids and strong bases</a:t>
            </a:r>
          </a:p>
          <a:p>
            <a:pPr lvl="1">
              <a:lnSpc>
                <a:spcPct val="10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b="1" i="1" dirty="0" smtClean="0"/>
              <a:t>Weak electrolytes</a:t>
            </a:r>
          </a:p>
          <a:p>
            <a:pPr lvl="2">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Partially ionized in solution</a:t>
            </a:r>
          </a:p>
          <a:p>
            <a:pPr lvl="2">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Exist mostly as the molecular form in solution </a:t>
            </a:r>
          </a:p>
          <a:p>
            <a:pPr lvl="2">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a:t>Weak acids and weak bases</a:t>
            </a:r>
          </a:p>
          <a:p>
            <a:pPr lvl="2">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2800" dirty="0"/>
          </a:p>
        </p:txBody>
      </p:sp>
    </p:spTree>
    <p:extLst>
      <p:ext uri="{BB962C8B-B14F-4D97-AF65-F5344CB8AC3E}">
        <p14:creationId xmlns:p14="http://schemas.microsoft.com/office/powerpoint/2010/main" val="29687199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anim calcmode="lin" valueType="num">
                                      <p:cBhvr additive="base">
                                        <p:cTn id="19" dur="500" fill="hold"/>
                                        <p:tgtEl>
                                          <p:spTgt spid="819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194">
                                            <p:txEl>
                                              <p:pRg st="4" end="4"/>
                                            </p:txEl>
                                          </p:spTgt>
                                        </p:tgtEl>
                                        <p:attrNameLst>
                                          <p:attrName>style.visibility</p:attrName>
                                        </p:attrNameLst>
                                      </p:cBhvr>
                                      <p:to>
                                        <p:strVal val="visible"/>
                                      </p:to>
                                    </p:set>
                                    <p:anim calcmode="lin" valueType="num">
                                      <p:cBhvr additive="base">
                                        <p:cTn id="25" dur="500" fill="hold"/>
                                        <p:tgtEl>
                                          <p:spTgt spid="819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194">
                                            <p:txEl>
                                              <p:pRg st="5" end="5"/>
                                            </p:txEl>
                                          </p:spTgt>
                                        </p:tgtEl>
                                        <p:attrNameLst>
                                          <p:attrName>style.visibility</p:attrName>
                                        </p:attrNameLst>
                                      </p:cBhvr>
                                      <p:to>
                                        <p:strVal val="visible"/>
                                      </p:to>
                                    </p:set>
                                    <p:anim calcmode="lin" valueType="num">
                                      <p:cBhvr additive="base">
                                        <p:cTn id="31" dur="500" fill="hold"/>
                                        <p:tgtEl>
                                          <p:spTgt spid="819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194">
                                            <p:txEl>
                                              <p:pRg st="6" end="6"/>
                                            </p:txEl>
                                          </p:spTgt>
                                        </p:tgtEl>
                                        <p:attrNameLst>
                                          <p:attrName>style.visibility</p:attrName>
                                        </p:attrNameLst>
                                      </p:cBhvr>
                                      <p:to>
                                        <p:strVal val="visible"/>
                                      </p:to>
                                    </p:set>
                                    <p:anim calcmode="lin" valueType="num">
                                      <p:cBhvr additive="base">
                                        <p:cTn id="37" dur="500" fill="hold"/>
                                        <p:tgtEl>
                                          <p:spTgt spid="819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92846" y="120994"/>
            <a:ext cx="8229600" cy="523875"/>
          </a:xfrm>
        </p:spPr>
        <p:txBody>
          <a:bodyPr>
            <a:noAutofit/>
          </a:bodyPr>
          <a:lstStyle/>
          <a:p>
            <a:pPr algn="ctr">
              <a:buFontTx/>
              <a:buNone/>
            </a:pPr>
            <a:r>
              <a:rPr lang="en-US" sz="3600" b="1" dirty="0">
                <a:ea typeface="ＭＳ Ｐゴシック" charset="0"/>
                <a:cs typeface="ＭＳ Ｐゴシック" charset="0"/>
              </a:rPr>
              <a:t>Weak Electrolytes </a:t>
            </a:r>
          </a:p>
        </p:txBody>
      </p:sp>
      <p:sp>
        <p:nvSpPr>
          <p:cNvPr id="8" name="Content Placeholder 2"/>
          <p:cNvSpPr txBox="1">
            <a:spLocks/>
          </p:cNvSpPr>
          <p:nvPr/>
        </p:nvSpPr>
        <p:spPr bwMode="auto">
          <a:xfrm>
            <a:off x="148281" y="644869"/>
            <a:ext cx="5165124" cy="42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defRPr sz="2000">
                <a:solidFill>
                  <a:schemeClr val="tx1"/>
                </a:solidFill>
                <a:latin typeface="Arial" charset="0"/>
                <a:ea typeface="Geneva" charset="0"/>
                <a:cs typeface="Geneva" charset="0"/>
              </a:defRPr>
            </a:lvl6pPr>
            <a:lvl7pPr eaLnBrk="0" hangingPunct="0">
              <a:defRPr sz="2000">
                <a:solidFill>
                  <a:schemeClr val="tx1"/>
                </a:solidFill>
                <a:latin typeface="Arial" charset="0"/>
                <a:ea typeface="Geneva" charset="0"/>
                <a:cs typeface="Geneva" charset="0"/>
              </a:defRPr>
            </a:lvl7pPr>
            <a:lvl8pPr eaLnBrk="0" hangingPunct="0">
              <a:defRPr sz="2000">
                <a:solidFill>
                  <a:schemeClr val="tx1"/>
                </a:solidFill>
                <a:latin typeface="Arial" charset="0"/>
                <a:ea typeface="Geneva" charset="0"/>
                <a:cs typeface="Geneva" charset="0"/>
              </a:defRPr>
            </a:lvl8pPr>
            <a:lvl9pPr eaLnBrk="0" hangingPunct="0">
              <a:defRPr sz="2000">
                <a:solidFill>
                  <a:schemeClr val="tx1"/>
                </a:solidFill>
                <a:latin typeface="Arial" charset="0"/>
                <a:ea typeface="Geneva" charset="0"/>
                <a:cs typeface="Geneva" charset="0"/>
              </a:defRPr>
            </a:lvl9pPr>
          </a:lstStyle>
          <a:p>
            <a:pPr marL="342900" indent="-342900">
              <a:spcBef>
                <a:spcPct val="20000"/>
              </a:spcBef>
              <a:spcAft>
                <a:spcPts val="600"/>
              </a:spcAft>
              <a:buFontTx/>
              <a:buChar char="•"/>
            </a:pPr>
            <a:r>
              <a:rPr lang="en-US" dirty="0">
                <a:latin typeface="+mn-lt"/>
                <a:cs typeface="Arial" charset="0"/>
              </a:rPr>
              <a:t>There are two functional groups that contain a form with an ionic charge, the carboxylic acid/carboxylate group and the amine/protonated amine.</a:t>
            </a:r>
          </a:p>
          <a:p>
            <a:pPr marL="342900" indent="-342900">
              <a:spcBef>
                <a:spcPct val="20000"/>
              </a:spcBef>
              <a:spcAft>
                <a:spcPts val="600"/>
              </a:spcAft>
              <a:buFontTx/>
              <a:buChar char="•"/>
            </a:pPr>
            <a:r>
              <a:rPr lang="en-US" dirty="0">
                <a:latin typeface="+mn-lt"/>
                <a:cs typeface="Arial" charset="0"/>
              </a:rPr>
              <a:t>Carboxylic acids and amines are weak electrolytes.</a:t>
            </a:r>
          </a:p>
        </p:txBody>
      </p:sp>
      <p:pic>
        <p:nvPicPr>
          <p:cNvPr id="3" name="Picture 2" descr="08_Pg317_UnFigure_3.jpg"/>
          <p:cNvPicPr>
            <a:picLocks noChangeAspect="1"/>
          </p:cNvPicPr>
          <p:nvPr/>
        </p:nvPicPr>
        <p:blipFill rotWithShape="1">
          <a:blip r:embed="rId3">
            <a:extLst>
              <a:ext uri="{28A0092B-C50C-407E-A947-70E740481C1C}">
                <a14:useLocalDpi xmlns:a14="http://schemas.microsoft.com/office/drawing/2010/main" val="0"/>
              </a:ext>
            </a:extLst>
          </a:blip>
          <a:srcRect b="2447"/>
          <a:stretch/>
        </p:blipFill>
        <p:spPr>
          <a:xfrm>
            <a:off x="7086970" y="796158"/>
            <a:ext cx="4501297" cy="4490944"/>
          </a:xfrm>
          <a:prstGeom prst="rect">
            <a:avLst/>
          </a:prstGeom>
        </p:spPr>
      </p:pic>
      <p:pic>
        <p:nvPicPr>
          <p:cNvPr id="9" name="Picture 8" descr="08_Pg318_UnFigure_1.jpg"/>
          <p:cNvPicPr>
            <a:picLocks noChangeAspect="1"/>
          </p:cNvPicPr>
          <p:nvPr/>
        </p:nvPicPr>
        <p:blipFill rotWithShape="1">
          <a:blip r:embed="rId4">
            <a:extLst>
              <a:ext uri="{28A0092B-C50C-407E-A947-70E740481C1C}">
                <a14:useLocalDpi xmlns:a14="http://schemas.microsoft.com/office/drawing/2010/main" val="0"/>
              </a:ext>
            </a:extLst>
          </a:blip>
          <a:srcRect b="8278"/>
          <a:stretch/>
        </p:blipFill>
        <p:spPr>
          <a:xfrm>
            <a:off x="148280" y="5113471"/>
            <a:ext cx="6768875" cy="1246140"/>
          </a:xfrm>
          <a:prstGeom prst="rect">
            <a:avLst/>
          </a:prstGeom>
        </p:spPr>
      </p:pic>
    </p:spTree>
    <p:extLst>
      <p:ext uri="{BB962C8B-B14F-4D97-AF65-F5344CB8AC3E}">
        <p14:creationId xmlns:p14="http://schemas.microsoft.com/office/powerpoint/2010/main" val="2004213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pPr>
              <a:buFont typeface="Arial" panose="020B0604020202020204" pitchFamily="34" charset="0"/>
              <a:buNone/>
            </a:pPr>
            <a:r>
              <a:rPr lang="en-GB" altLang="en-US" sz="1400">
                <a:solidFill>
                  <a:srgbClr val="000000"/>
                </a:solidFill>
              </a:rPr>
              <a:t>Copyright McGraw-Hill 2009</a:t>
            </a: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5pPr>
            <a:lvl6pPr marL="25146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6pPr>
            <a:lvl7pPr marL="29718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7pPr>
            <a:lvl8pPr marL="34290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8pPr>
            <a:lvl9pPr marL="3886200" indent="-228600" defTabSz="457200" eaLnBrk="0" fontAlgn="base" hangingPunct="0">
              <a:lnSpc>
                <a:spcPct val="81000"/>
              </a:lnSpc>
              <a:spcBef>
                <a:spcPct val="0"/>
              </a:spcBef>
              <a:spcAft>
                <a:spcPct val="0"/>
              </a:spcAft>
              <a:buClr>
                <a:srgbClr val="000000"/>
              </a:buClr>
              <a:buSzPct val="1000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defRPr>
            </a:lvl9pPr>
          </a:lstStyle>
          <a:p>
            <a:fld id="{A43EF770-9325-4DEC-B589-8489BF9C5AB4}" type="slidenum">
              <a:rPr lang="en-GB" altLang="en-US" sz="1400">
                <a:solidFill>
                  <a:srgbClr val="000000"/>
                </a:solidFill>
              </a:rPr>
              <a:pPr/>
              <a:t>14</a:t>
            </a:fld>
            <a:endParaRPr lang="en-GB" altLang="en-US" sz="1400">
              <a:solidFill>
                <a:srgbClr val="000000"/>
              </a:solidFill>
            </a:endParaRPr>
          </a:p>
        </p:txBody>
      </p:sp>
      <p:sp>
        <p:nvSpPr>
          <p:cNvPr id="13314" name="Rectangle 2"/>
          <p:cNvSpPr>
            <a:spLocks noGrp="1" noChangeArrowheads="1"/>
          </p:cNvSpPr>
          <p:nvPr>
            <p:ph type="body" idx="1"/>
          </p:nvPr>
        </p:nvSpPr>
        <p:spPr>
          <a:xfrm>
            <a:off x="296562" y="533400"/>
            <a:ext cx="11747157" cy="5562600"/>
          </a:xfrm>
        </p:spPr>
        <p:txBody>
          <a:bodyPr>
            <a:normAutofit/>
          </a:bodyPr>
          <a:lstStyle/>
          <a:p>
            <a:pPr>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smtClean="0"/>
              <a:t>  Classify the following as </a:t>
            </a:r>
            <a:r>
              <a:rPr lang="en-GB" altLang="en-US" sz="3200" dirty="0" err="1" smtClean="0"/>
              <a:t>nonelectrolyte,weak</a:t>
            </a:r>
            <a:r>
              <a:rPr lang="en-GB" altLang="en-US" sz="3200" dirty="0" smtClean="0"/>
              <a:t> electrolyte or strong electrolyte </a:t>
            </a:r>
          </a:p>
          <a:p>
            <a:pPr>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3200" dirty="0" smtClean="0"/>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err="1" smtClean="0"/>
              <a:t>NaOH</a:t>
            </a:r>
            <a:endParaRPr lang="en-GB" altLang="en-US" sz="3200" dirty="0" smtClean="0"/>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3200" dirty="0" smtClean="0"/>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smtClean="0"/>
              <a:t>CH</a:t>
            </a:r>
            <a:r>
              <a:rPr lang="en-GB" altLang="en-US" sz="3200" baseline="-25000" dirty="0" smtClean="0"/>
              <a:t>3</a:t>
            </a:r>
            <a:r>
              <a:rPr lang="en-GB" altLang="en-US" sz="3200" dirty="0" smtClean="0"/>
              <a:t>OH</a:t>
            </a:r>
          </a:p>
          <a:p>
            <a:pPr marL="457200" lvl="1" indent="0">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3200" dirty="0" smtClean="0"/>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dirty="0" smtClean="0"/>
              <a:t>H</a:t>
            </a:r>
            <a:r>
              <a:rPr lang="en-GB" altLang="en-US" sz="3200" baseline="-25000" dirty="0" smtClean="0"/>
              <a:t>2</a:t>
            </a:r>
            <a:r>
              <a:rPr lang="en-GB" altLang="en-US" sz="3200" dirty="0" smtClean="0"/>
              <a:t>CO</a:t>
            </a:r>
            <a:r>
              <a:rPr lang="en-GB" altLang="en-US" sz="3200" baseline="-25000" dirty="0" smtClean="0"/>
              <a:t>3</a:t>
            </a:r>
          </a:p>
          <a:p>
            <a:pPr lvl="1">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200" baseline="-25000" dirty="0" smtClean="0"/>
              <a:t>                              </a:t>
            </a:r>
            <a:endParaRPr lang="en-GB" altLang="en-US" sz="3200" dirty="0" smtClean="0"/>
          </a:p>
        </p:txBody>
      </p:sp>
    </p:spTree>
    <p:extLst>
      <p:ext uri="{BB962C8B-B14F-4D97-AF65-F5344CB8AC3E}">
        <p14:creationId xmlns:p14="http://schemas.microsoft.com/office/powerpoint/2010/main" val="6412519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314">
                                            <p:txEl>
                                              <p:pRg st="7" end="7"/>
                                            </p:txEl>
                                          </p:spTgt>
                                        </p:tgtEl>
                                        <p:attrNameLst>
                                          <p:attrName>style.visibility</p:attrName>
                                        </p:attrNameLst>
                                      </p:cBhvr>
                                      <p:to>
                                        <p:strVal val="visible"/>
                                      </p:to>
                                    </p:set>
                                    <p:anim calcmode="lin" valueType="num">
                                      <p:cBhvr additive="base">
                                        <p:cTn id="7" dur="500" fill="hold"/>
                                        <p:tgtEl>
                                          <p:spTgt spid="13314">
                                            <p:txEl>
                                              <p:pRg st="7" end="7"/>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4495CD8-7B61-4F0D-89C9-4B2DECDFB950}" type="slidenum">
              <a:rPr lang="en-US" altLang="en-US"/>
              <a:pPr/>
              <a:t>15</a:t>
            </a:fld>
            <a:endParaRPr lang="en-US" altLang="en-US"/>
          </a:p>
        </p:txBody>
      </p:sp>
      <p:sp>
        <p:nvSpPr>
          <p:cNvPr id="41986" name="Rectangle 2"/>
          <p:cNvSpPr>
            <a:spLocks noGrp="1" noChangeArrowheads="1"/>
          </p:cNvSpPr>
          <p:nvPr>
            <p:ph type="title"/>
          </p:nvPr>
        </p:nvSpPr>
        <p:spPr>
          <a:xfrm>
            <a:off x="1905000" y="228600"/>
            <a:ext cx="7772400" cy="1143000"/>
          </a:xfrm>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3600" b="1"/>
              <a:t>Equivalents</a:t>
            </a:r>
          </a:p>
        </p:txBody>
      </p:sp>
      <p:sp>
        <p:nvSpPr>
          <p:cNvPr id="41987" name="Rectangle 3"/>
          <p:cNvSpPr>
            <a:spLocks noGrp="1" noChangeArrowheads="1"/>
          </p:cNvSpPr>
          <p:nvPr>
            <p:ph type="body" idx="1"/>
          </p:nvPr>
        </p:nvSpPr>
        <p:spPr>
          <a:xfrm>
            <a:off x="469557" y="1237734"/>
            <a:ext cx="9850395" cy="5352535"/>
          </a:xfrm>
        </p:spPr>
        <p:txBody>
          <a:bodyPr>
            <a:normAutofit/>
          </a:bodyPr>
          <a:lstStyle/>
          <a:p>
            <a:pPr>
              <a:buFont typeface="Wingdings" panose="05000000000000000000" pitchFamily="2" charset="2"/>
              <a:buNone/>
            </a:pPr>
            <a:r>
              <a:rPr lang="en-US" altLang="en-US" dirty="0"/>
              <a:t>	</a:t>
            </a:r>
            <a:r>
              <a:rPr lang="en-US" altLang="en-US" sz="3200" dirty="0"/>
              <a:t>An equivalent (</a:t>
            </a:r>
            <a:r>
              <a:rPr lang="en-US" altLang="en-US" sz="3200" dirty="0" err="1"/>
              <a:t>Eq</a:t>
            </a:r>
            <a:r>
              <a:rPr lang="en-US" altLang="en-US" sz="3200" dirty="0"/>
              <a:t>) is the amount of an electrolyte or an ion that provides 1 mole of electrical charge (+ or </a:t>
            </a:r>
            <a:r>
              <a:rPr lang="en-US" altLang="en-US" sz="3200" dirty="0" smtClean="0"/>
              <a:t>-).</a:t>
            </a:r>
            <a:endParaRPr lang="en-US" altLang="en-US" sz="3200" dirty="0"/>
          </a:p>
          <a:p>
            <a:pPr>
              <a:lnSpc>
                <a:spcPct val="160000"/>
              </a:lnSpc>
              <a:buFont typeface="Wingdings" panose="05000000000000000000" pitchFamily="2" charset="2"/>
              <a:buNone/>
            </a:pPr>
            <a:r>
              <a:rPr lang="en-US" altLang="en-US" sz="3200" dirty="0"/>
              <a:t>	1 mole Na</a:t>
            </a:r>
            <a:r>
              <a:rPr lang="en-US" altLang="en-US" sz="3200" baseline="30000" dirty="0"/>
              <a:t>+</a:t>
            </a:r>
            <a:r>
              <a:rPr lang="en-US" altLang="en-US" sz="3200" dirty="0"/>
              <a:t>  	= 	1 equivalent</a:t>
            </a:r>
          </a:p>
          <a:p>
            <a:pPr>
              <a:lnSpc>
                <a:spcPct val="160000"/>
              </a:lnSpc>
              <a:buFont typeface="Wingdings" panose="05000000000000000000" pitchFamily="2" charset="2"/>
              <a:buNone/>
            </a:pPr>
            <a:r>
              <a:rPr lang="en-US" altLang="en-US" sz="3200" dirty="0"/>
              <a:t>	1 mole Cl</a:t>
            </a:r>
            <a:r>
              <a:rPr lang="en-US" altLang="en-US" sz="3200" baseline="30000" dirty="0">
                <a:cs typeface="Arial" panose="020B0604020202020204" pitchFamily="34" charset="0"/>
              </a:rPr>
              <a:t>−</a:t>
            </a:r>
            <a:r>
              <a:rPr lang="en-US" altLang="en-US" sz="3200" dirty="0"/>
              <a:t>  	= 	1 equivalent</a:t>
            </a:r>
          </a:p>
          <a:p>
            <a:pPr>
              <a:lnSpc>
                <a:spcPct val="160000"/>
              </a:lnSpc>
              <a:buFont typeface="Wingdings" panose="05000000000000000000" pitchFamily="2" charset="2"/>
              <a:buNone/>
            </a:pPr>
            <a:r>
              <a:rPr lang="en-US" altLang="en-US" sz="3200" dirty="0"/>
              <a:t>	1 mole Ca</a:t>
            </a:r>
            <a:r>
              <a:rPr lang="en-US" altLang="en-US" sz="3200" baseline="30000" dirty="0"/>
              <a:t>2+</a:t>
            </a:r>
            <a:r>
              <a:rPr lang="en-US" altLang="en-US" sz="3200" dirty="0"/>
              <a:t>  	= 	2 equivalents</a:t>
            </a:r>
          </a:p>
          <a:p>
            <a:pPr>
              <a:lnSpc>
                <a:spcPct val="160000"/>
              </a:lnSpc>
              <a:buFont typeface="Wingdings" panose="05000000000000000000" pitchFamily="2" charset="2"/>
              <a:buNone/>
            </a:pPr>
            <a:r>
              <a:rPr lang="en-US" altLang="en-US" sz="3200" dirty="0"/>
              <a:t>	1 mole Fe</a:t>
            </a:r>
            <a:r>
              <a:rPr lang="en-US" altLang="en-US" sz="3200" baseline="30000" dirty="0"/>
              <a:t>3+</a:t>
            </a:r>
            <a:r>
              <a:rPr lang="en-US" altLang="en-US" sz="3200" dirty="0"/>
              <a:t> 	=         3 equivalents</a:t>
            </a:r>
          </a:p>
          <a:p>
            <a:pPr>
              <a:lnSpc>
                <a:spcPct val="160000"/>
              </a:lnSpc>
            </a:pPr>
            <a:endParaRPr lang="en-US" altLang="en-US" dirty="0"/>
          </a:p>
        </p:txBody>
      </p:sp>
    </p:spTree>
    <p:extLst>
      <p:ext uri="{BB962C8B-B14F-4D97-AF65-F5344CB8AC3E}">
        <p14:creationId xmlns:p14="http://schemas.microsoft.com/office/powerpoint/2010/main" val="3863204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158185F-1982-456C-97D8-A604382A5FB4}" type="slidenum">
              <a:rPr lang="en-US" altLang="en-US"/>
              <a:pPr/>
              <a:t>16</a:t>
            </a:fld>
            <a:endParaRPr lang="en-US" altLang="en-US"/>
          </a:p>
        </p:txBody>
      </p:sp>
      <p:sp>
        <p:nvSpPr>
          <p:cNvPr id="43010" name="Rectangle 2"/>
          <p:cNvSpPr>
            <a:spLocks noGrp="1" noChangeArrowheads="1"/>
          </p:cNvSpPr>
          <p:nvPr>
            <p:ph type="title"/>
          </p:nvPr>
        </p:nvSpPr>
        <p:spPr>
          <a:xfrm>
            <a:off x="1752600" y="304800"/>
            <a:ext cx="8305800" cy="1143000"/>
          </a:xfrm>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3600" b="1"/>
              <a:t>Electrolytes in Body Fluids</a:t>
            </a:r>
          </a:p>
        </p:txBody>
      </p:sp>
      <p:sp>
        <p:nvSpPr>
          <p:cNvPr id="43011" name="Rectangle 3"/>
          <p:cNvSpPr>
            <a:spLocks noGrp="1" noChangeArrowheads="1"/>
          </p:cNvSpPr>
          <p:nvPr>
            <p:ph type="body" idx="1"/>
          </p:nvPr>
        </p:nvSpPr>
        <p:spPr>
          <a:xfrm>
            <a:off x="189470" y="1293341"/>
            <a:ext cx="11302314" cy="5564659"/>
          </a:xfrm>
        </p:spPr>
        <p:txBody>
          <a:bodyPr>
            <a:normAutofit/>
          </a:bodyPr>
          <a:lstStyle/>
          <a:p>
            <a:pPr>
              <a:buFont typeface="Wingdings" panose="05000000000000000000" pitchFamily="2" charset="2"/>
              <a:buNone/>
            </a:pPr>
            <a:r>
              <a:rPr lang="en-US" altLang="en-US" sz="2100" b="1" dirty="0"/>
              <a:t>	</a:t>
            </a:r>
            <a:r>
              <a:rPr lang="en-US" altLang="en-US" dirty="0"/>
              <a:t>In replacement solutions for body fluids, the electrolytes </a:t>
            </a:r>
            <a:r>
              <a:rPr lang="en-US" altLang="en-US" dirty="0" smtClean="0"/>
              <a:t> are </a:t>
            </a:r>
            <a:r>
              <a:rPr lang="en-US" altLang="en-US" dirty="0"/>
              <a:t>given in </a:t>
            </a:r>
            <a:r>
              <a:rPr lang="en-US" altLang="en-US" dirty="0" err="1"/>
              <a:t>milliequivalents</a:t>
            </a:r>
            <a:r>
              <a:rPr lang="en-US" altLang="en-US" dirty="0"/>
              <a:t> per liter (</a:t>
            </a:r>
            <a:r>
              <a:rPr lang="en-US" altLang="en-US" dirty="0" err="1"/>
              <a:t>mEq</a:t>
            </a:r>
            <a:r>
              <a:rPr lang="en-US" altLang="en-US" dirty="0"/>
              <a:t>/L).  </a:t>
            </a:r>
          </a:p>
          <a:p>
            <a:pPr algn="ctr">
              <a:lnSpc>
                <a:spcPct val="0"/>
              </a:lnSpc>
              <a:buFont typeface="Wingdings" panose="05000000000000000000" pitchFamily="2" charset="2"/>
              <a:buNone/>
            </a:pPr>
            <a:endParaRPr lang="en-US" altLang="en-US" dirty="0">
              <a:solidFill>
                <a:schemeClr val="accent1"/>
              </a:solidFill>
            </a:endParaRPr>
          </a:p>
          <a:p>
            <a:pPr algn="ctr">
              <a:buFont typeface="Wingdings" panose="05000000000000000000" pitchFamily="2" charset="2"/>
              <a:buNone/>
            </a:pPr>
            <a:r>
              <a:rPr lang="en-US" altLang="en-US" dirty="0"/>
              <a:t>Ringer’s Solution</a:t>
            </a:r>
          </a:p>
          <a:p>
            <a:pPr algn="ctr">
              <a:lnSpc>
                <a:spcPct val="50000"/>
              </a:lnSpc>
              <a:buFont typeface="Wingdings" panose="05000000000000000000" pitchFamily="2" charset="2"/>
              <a:buNone/>
            </a:pPr>
            <a:endParaRPr lang="en-US" altLang="en-US" sz="1800" dirty="0"/>
          </a:p>
          <a:p>
            <a:pPr>
              <a:lnSpc>
                <a:spcPct val="120000"/>
              </a:lnSpc>
              <a:buFont typeface="Wingdings" panose="05000000000000000000" pitchFamily="2" charset="2"/>
              <a:buNone/>
            </a:pPr>
            <a:r>
              <a:rPr lang="en-US" altLang="en-US" dirty="0"/>
              <a:t>   Na</a:t>
            </a:r>
            <a:r>
              <a:rPr lang="en-US" altLang="en-US" baseline="30000" dirty="0"/>
              <a:t>+</a:t>
            </a:r>
            <a:r>
              <a:rPr lang="en-US" altLang="en-US" dirty="0"/>
              <a:t>	   147 </a:t>
            </a:r>
            <a:r>
              <a:rPr lang="en-US" altLang="en-US" dirty="0" err="1"/>
              <a:t>mEq</a:t>
            </a:r>
            <a:r>
              <a:rPr lang="en-US" altLang="en-US" dirty="0"/>
              <a:t>/L		Cl</a:t>
            </a:r>
            <a:r>
              <a:rPr lang="en-US" altLang="en-US" baseline="30000" dirty="0">
                <a:cs typeface="Arial" panose="020B0604020202020204" pitchFamily="34" charset="0"/>
              </a:rPr>
              <a:t>−</a:t>
            </a:r>
            <a:r>
              <a:rPr lang="en-US" altLang="en-US" baseline="30000" dirty="0"/>
              <a:t> </a:t>
            </a:r>
            <a:r>
              <a:rPr lang="en-US" altLang="en-US" dirty="0"/>
              <a:t>	   155 </a:t>
            </a:r>
            <a:r>
              <a:rPr lang="en-US" altLang="en-US" dirty="0" err="1"/>
              <a:t>mEq</a:t>
            </a:r>
            <a:r>
              <a:rPr lang="en-US" altLang="en-US" dirty="0"/>
              <a:t>/L</a:t>
            </a:r>
          </a:p>
          <a:p>
            <a:pPr>
              <a:lnSpc>
                <a:spcPct val="120000"/>
              </a:lnSpc>
              <a:buFont typeface="Wingdings" panose="05000000000000000000" pitchFamily="2" charset="2"/>
              <a:buNone/>
            </a:pPr>
            <a:r>
              <a:rPr lang="en-US" altLang="en-US" dirty="0"/>
              <a:t>   K</a:t>
            </a:r>
            <a:r>
              <a:rPr lang="en-US" altLang="en-US" baseline="30000" dirty="0"/>
              <a:t>+</a:t>
            </a:r>
            <a:r>
              <a:rPr lang="en-US" altLang="en-US" dirty="0"/>
              <a:t>           4 </a:t>
            </a:r>
            <a:r>
              <a:rPr lang="en-US" altLang="en-US" dirty="0" err="1"/>
              <a:t>mEq</a:t>
            </a:r>
            <a:r>
              <a:rPr lang="en-US" altLang="en-US" dirty="0"/>
              <a:t>/L		</a:t>
            </a:r>
          </a:p>
          <a:p>
            <a:pPr>
              <a:lnSpc>
                <a:spcPct val="120000"/>
              </a:lnSpc>
              <a:buFont typeface="Wingdings" panose="05000000000000000000" pitchFamily="2" charset="2"/>
              <a:buNone/>
            </a:pPr>
            <a:r>
              <a:rPr lang="en-US" altLang="en-US" dirty="0"/>
              <a:t>   Ca</a:t>
            </a:r>
            <a:r>
              <a:rPr lang="en-US" altLang="en-US" baseline="30000" dirty="0"/>
              <a:t>2+	          </a:t>
            </a:r>
            <a:r>
              <a:rPr lang="en-US" altLang="en-US" dirty="0"/>
              <a:t>4 </a:t>
            </a:r>
            <a:r>
              <a:rPr lang="en-US" altLang="en-US" dirty="0" err="1"/>
              <a:t>mEq</a:t>
            </a:r>
            <a:r>
              <a:rPr lang="en-US" altLang="en-US" dirty="0"/>
              <a:t>/L</a:t>
            </a:r>
            <a:endParaRPr lang="en-US" altLang="en-US" u="sng" dirty="0"/>
          </a:p>
          <a:p>
            <a:pPr>
              <a:lnSpc>
                <a:spcPct val="60000"/>
              </a:lnSpc>
              <a:buFont typeface="Wingdings" panose="05000000000000000000" pitchFamily="2" charset="2"/>
              <a:buNone/>
            </a:pPr>
            <a:endParaRPr lang="en-US" altLang="en-US" dirty="0"/>
          </a:p>
          <a:p>
            <a:pPr>
              <a:buFont typeface="Wingdings" panose="05000000000000000000" pitchFamily="2" charset="2"/>
              <a:buNone/>
            </a:pPr>
            <a:r>
              <a:rPr lang="en-US" altLang="en-US" dirty="0"/>
              <a:t>   The </a:t>
            </a:r>
            <a:r>
              <a:rPr lang="en-US" altLang="en-US" dirty="0" err="1"/>
              <a:t>milliequivalents</a:t>
            </a:r>
            <a:r>
              <a:rPr lang="en-US" altLang="en-US" dirty="0"/>
              <a:t> per liter of cations must equal the </a:t>
            </a:r>
            <a:r>
              <a:rPr lang="en-US" altLang="en-US" dirty="0" err="1"/>
              <a:t>milliequivalents</a:t>
            </a:r>
            <a:r>
              <a:rPr lang="en-US" altLang="en-US" dirty="0"/>
              <a:t> per liter of anions.  </a:t>
            </a:r>
          </a:p>
          <a:p>
            <a:pPr>
              <a:lnSpc>
                <a:spcPct val="20000"/>
              </a:lnSpc>
              <a:buFont typeface="Wingdings" panose="05000000000000000000" pitchFamily="2" charset="2"/>
              <a:buNone/>
            </a:pPr>
            <a:endParaRPr lang="en-US" altLang="en-US" dirty="0"/>
          </a:p>
          <a:p>
            <a:pPr>
              <a:lnSpc>
                <a:spcPct val="2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3728467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2463" y="1078358"/>
            <a:ext cx="11623589" cy="3317659"/>
          </a:xfrm>
        </p:spPr>
        <p:txBody>
          <a:bodyPr>
            <a:noAutofit/>
          </a:bodyPr>
          <a:lstStyle/>
          <a:p>
            <a:pPr>
              <a:spcAft>
                <a:spcPts val="600"/>
              </a:spcAft>
              <a:buNone/>
            </a:pPr>
            <a:r>
              <a:rPr lang="en-US" sz="3000" b="1" dirty="0" err="1">
                <a:ea typeface="ＭＳ Ｐゴシック" charset="0"/>
                <a:cs typeface="ＭＳ Ｐゴシック" charset="0"/>
              </a:rPr>
              <a:t>Millimoles</a:t>
            </a:r>
            <a:r>
              <a:rPr lang="en-US" sz="3000" b="1" dirty="0">
                <a:ea typeface="ＭＳ Ｐゴシック" charset="0"/>
                <a:cs typeface="ＭＳ Ｐゴシック" charset="0"/>
              </a:rPr>
              <a:t> per Liter (</a:t>
            </a:r>
            <a:r>
              <a:rPr lang="en-US" sz="3000" b="1" dirty="0" err="1">
                <a:ea typeface="ＭＳ Ｐゴシック" charset="0"/>
                <a:cs typeface="ＭＳ Ｐゴシック" charset="0"/>
              </a:rPr>
              <a:t>mmol</a:t>
            </a:r>
            <a:r>
              <a:rPr lang="en-US" sz="3000" b="1" dirty="0">
                <a:ea typeface="ＭＳ Ｐゴシック" charset="0"/>
                <a:cs typeface="ＭＳ Ｐゴシック" charset="0"/>
              </a:rPr>
              <a:t>/L) and Molarity (M)</a:t>
            </a:r>
          </a:p>
          <a:p>
            <a:pPr>
              <a:spcAft>
                <a:spcPts val="600"/>
              </a:spcAft>
            </a:pPr>
            <a:r>
              <a:rPr lang="en-US" sz="3000" dirty="0">
                <a:ea typeface="ＭＳ Ｐゴシック" charset="0"/>
                <a:cs typeface="ＭＳ Ｐゴシック" charset="0"/>
              </a:rPr>
              <a:t>Sometimes the units for electrolytes are given in </a:t>
            </a:r>
            <a:r>
              <a:rPr lang="en-US" sz="3000" dirty="0" err="1">
                <a:ea typeface="ＭＳ Ｐゴシック" charset="0"/>
                <a:cs typeface="ＭＳ Ｐゴシック" charset="0"/>
              </a:rPr>
              <a:t>mmoles</a:t>
            </a:r>
            <a:r>
              <a:rPr lang="en-US" sz="3000" dirty="0">
                <a:ea typeface="ＭＳ Ｐゴシック" charset="0"/>
                <a:cs typeface="ＭＳ Ｐゴシック" charset="0"/>
              </a:rPr>
              <a:t>/L instead of </a:t>
            </a:r>
            <a:r>
              <a:rPr lang="en-US" sz="3000" dirty="0" err="1">
                <a:ea typeface="ＭＳ Ｐゴシック" charset="0"/>
                <a:cs typeface="ＭＳ Ｐゴシック" charset="0"/>
              </a:rPr>
              <a:t>mEq</a:t>
            </a:r>
            <a:r>
              <a:rPr lang="en-US" sz="3000" dirty="0">
                <a:ea typeface="ＭＳ Ｐゴシック" charset="0"/>
                <a:cs typeface="ＭＳ Ｐゴシック" charset="0"/>
              </a:rPr>
              <a:t>/L.</a:t>
            </a:r>
          </a:p>
          <a:p>
            <a:pPr>
              <a:spcAft>
                <a:spcPts val="600"/>
              </a:spcAft>
            </a:pPr>
            <a:r>
              <a:rPr lang="en-US" sz="3000" dirty="0">
                <a:ea typeface="ＭＳ Ｐゴシック" charset="0"/>
                <a:cs typeface="ＭＳ Ｐゴシック" charset="0"/>
              </a:rPr>
              <a:t>The charge on an ion is the number of equivalents present in 1 mole.</a:t>
            </a:r>
          </a:p>
          <a:p>
            <a:pPr>
              <a:spcAft>
                <a:spcPts val="600"/>
              </a:spcAft>
            </a:pPr>
            <a:r>
              <a:rPr lang="en-US" sz="3000" dirty="0">
                <a:ea typeface="ＭＳ Ｐゴシック" charset="0"/>
                <a:cs typeface="ＭＳ Ｐゴシック" charset="0"/>
              </a:rPr>
              <a:t>For an ion with a +1 charge, the units </a:t>
            </a:r>
            <a:r>
              <a:rPr lang="en-US" sz="3000" dirty="0" err="1">
                <a:ea typeface="ＭＳ Ｐゴシック" charset="0"/>
                <a:cs typeface="ＭＳ Ｐゴシック" charset="0"/>
              </a:rPr>
              <a:t>mEq</a:t>
            </a:r>
            <a:r>
              <a:rPr lang="en-US" sz="3000" dirty="0">
                <a:ea typeface="ＭＳ Ｐゴシック" charset="0"/>
                <a:cs typeface="ＭＳ Ｐゴシック" charset="0"/>
              </a:rPr>
              <a:t>/L and </a:t>
            </a:r>
            <a:r>
              <a:rPr lang="en-US" sz="3000" dirty="0" err="1">
                <a:ea typeface="ＭＳ Ｐゴシック" charset="0"/>
                <a:cs typeface="ＭＳ Ｐゴシック" charset="0"/>
              </a:rPr>
              <a:t>mmole</a:t>
            </a:r>
            <a:r>
              <a:rPr lang="en-US" sz="3000" dirty="0">
                <a:ea typeface="ＭＳ Ｐゴシック" charset="0"/>
                <a:cs typeface="ＭＳ Ｐゴシック" charset="0"/>
              </a:rPr>
              <a:t>/L are the same.</a:t>
            </a:r>
          </a:p>
          <a:p>
            <a:pPr>
              <a:spcAft>
                <a:spcPts val="600"/>
              </a:spcAft>
            </a:pPr>
            <a:r>
              <a:rPr lang="en-US" sz="3000" dirty="0">
                <a:ea typeface="ＭＳ Ｐゴシック" charset="0"/>
                <a:cs typeface="ＭＳ Ｐゴシック" charset="0"/>
              </a:rPr>
              <a:t>A related unit is molarity (M), which is defined as</a:t>
            </a:r>
          </a:p>
        </p:txBody>
      </p:sp>
      <p:pic>
        <p:nvPicPr>
          <p:cNvPr id="7" name="Picture 5" descr="0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890" y="5075738"/>
            <a:ext cx="3554763" cy="114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60508" y="308917"/>
            <a:ext cx="3445559" cy="769441"/>
          </a:xfrm>
          <a:prstGeom prst="rect">
            <a:avLst/>
          </a:prstGeom>
        </p:spPr>
        <p:txBody>
          <a:bodyPr wrap="none">
            <a:spAutoFit/>
          </a:bodyPr>
          <a:lstStyle/>
          <a:p>
            <a:r>
              <a:rPr lang="en-US" sz="4400" dirty="0" smtClean="0">
                <a:cs typeface="Times New Roman" charset="0"/>
              </a:rPr>
              <a:t>Concentration</a:t>
            </a:r>
            <a:endParaRPr lang="en-US" sz="4400" dirty="0">
              <a:cs typeface="Times New Roman" charset="0"/>
            </a:endParaRPr>
          </a:p>
        </p:txBody>
      </p:sp>
      <p:sp>
        <p:nvSpPr>
          <p:cNvPr id="10" name="Rectangle 9"/>
          <p:cNvSpPr/>
          <p:nvPr/>
        </p:nvSpPr>
        <p:spPr>
          <a:xfrm>
            <a:off x="6370401" y="4614073"/>
            <a:ext cx="4308389" cy="461665"/>
          </a:xfrm>
          <a:prstGeom prst="rect">
            <a:avLst/>
          </a:prstGeom>
        </p:spPr>
        <p:txBody>
          <a:bodyPr wrap="square">
            <a:spAutoFit/>
          </a:bodyPr>
          <a:lstStyle/>
          <a:p>
            <a:pPr>
              <a:buClr>
                <a:srgbClr val="000000"/>
              </a:buClr>
              <a:buSzPct val="100000"/>
              <a:buFont typeface="Arial" panose="020B0604020202020204" pitchFamily="34" charset="0"/>
              <a:buNone/>
            </a:pPr>
            <a:r>
              <a:rPr lang="en-US" altLang="en-US" sz="2400" dirty="0" smtClean="0">
                <a:solidFill>
                  <a:schemeClr val="tx1"/>
                </a:solidFill>
                <a:latin typeface="Times New Roman" panose="02020603050405020304" pitchFamily="18" charset="0"/>
                <a:cs typeface="Times New Roman" panose="02020603050405020304" pitchFamily="18" charset="0"/>
              </a:rPr>
              <a:t>Other common rearrangements:</a:t>
            </a:r>
            <a:endParaRPr lang="en-US" alt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926918620"/>
              </p:ext>
            </p:extLst>
          </p:nvPr>
        </p:nvGraphicFramePr>
        <p:xfrm>
          <a:off x="5583286" y="5209648"/>
          <a:ext cx="1847243" cy="1244191"/>
        </p:xfrm>
        <a:graphic>
          <a:graphicData uri="http://schemas.openxmlformats.org/presentationml/2006/ole">
            <mc:AlternateContent xmlns:mc="http://schemas.openxmlformats.org/markup-compatibility/2006">
              <mc:Choice xmlns:v="urn:schemas-microsoft-com:vml" Requires="v">
                <p:oleObj spid="_x0000_s1050" name="Equation" r:id="rId5" imgW="583947" imgH="393529" progId="">
                  <p:embed/>
                </p:oleObj>
              </mc:Choice>
              <mc:Fallback>
                <p:oleObj name="Equation" r:id="rId5" imgW="583947" imgH="39352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3286" y="5209648"/>
                        <a:ext cx="1847243" cy="1244191"/>
                      </a:xfrm>
                      <a:prstGeom prst="rect">
                        <a:avLst/>
                      </a:prstGeom>
                      <a:noFill/>
                      <a:ln>
                        <a:noFill/>
                      </a:ln>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555324838"/>
              </p:ext>
            </p:extLst>
          </p:nvPr>
        </p:nvGraphicFramePr>
        <p:xfrm>
          <a:off x="8215827" y="5334615"/>
          <a:ext cx="3314779" cy="728433"/>
        </p:xfrm>
        <a:graphic>
          <a:graphicData uri="http://schemas.openxmlformats.org/presentationml/2006/ole">
            <mc:AlternateContent xmlns:mc="http://schemas.openxmlformats.org/markup-compatibility/2006">
              <mc:Choice xmlns:v="urn:schemas-microsoft-com:vml" Requires="v">
                <p:oleObj spid="_x0000_s1051" name="Equation" r:id="rId7" imgW="812447" imgH="177723" progId="">
                  <p:embed/>
                </p:oleObj>
              </mc:Choice>
              <mc:Fallback>
                <p:oleObj name="Equation" r:id="rId7" imgW="812447" imgH="177723"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5827" y="5334615"/>
                        <a:ext cx="3314779" cy="72843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59006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Practice</a:t>
            </a:r>
            <a:endParaRPr lang="en-US" dirty="0"/>
          </a:p>
        </p:txBody>
      </p:sp>
      <p:sp>
        <p:nvSpPr>
          <p:cNvPr id="3" name="Content Placeholder 2"/>
          <p:cNvSpPr>
            <a:spLocks noGrp="1"/>
          </p:cNvSpPr>
          <p:nvPr>
            <p:ph idx="1"/>
          </p:nvPr>
        </p:nvSpPr>
        <p:spPr/>
        <p:txBody>
          <a:bodyPr/>
          <a:lstStyle/>
          <a:p>
            <a:pPr lvl="0"/>
            <a:r>
              <a:rPr lang="en-US" dirty="0"/>
              <a:t>A pot of chai tea has a volume of 600. mL, a mass of 618. g, and contains 866 mg of </a:t>
            </a:r>
            <a:r>
              <a:rPr lang="en-US" dirty="0" err="1"/>
              <a:t>cinnamonaldehyde</a:t>
            </a:r>
            <a:r>
              <a:rPr lang="en-US" dirty="0"/>
              <a:t> (C</a:t>
            </a:r>
            <a:r>
              <a:rPr lang="en-US" baseline="-25000" dirty="0"/>
              <a:t>9</a:t>
            </a:r>
            <a:r>
              <a:rPr lang="en-US" dirty="0"/>
              <a:t>H</a:t>
            </a:r>
            <a:r>
              <a:rPr lang="en-US" baseline="-25000" dirty="0"/>
              <a:t>8</a:t>
            </a:r>
            <a:r>
              <a:rPr lang="en-US" dirty="0"/>
              <a:t>O), the principle component of </a:t>
            </a:r>
            <a:r>
              <a:rPr lang="en-US" dirty="0" smtClean="0"/>
              <a:t>cinnamon.</a:t>
            </a:r>
            <a:r>
              <a:rPr lang="en-US" dirty="0"/>
              <a:t> </a:t>
            </a:r>
            <a:r>
              <a:rPr lang="en-US" dirty="0" smtClean="0"/>
              <a:t>What </a:t>
            </a:r>
            <a:r>
              <a:rPr lang="en-US" dirty="0"/>
              <a:t>is the molarity of </a:t>
            </a:r>
            <a:r>
              <a:rPr lang="en-US" dirty="0" err="1"/>
              <a:t>cinnamonaldehyde</a:t>
            </a:r>
            <a:r>
              <a:rPr lang="en-US" dirty="0"/>
              <a:t> in the tea?</a:t>
            </a:r>
            <a:endParaRPr lang="en-US" dirty="0" smtClean="0">
              <a:effectLst/>
            </a:endParaRPr>
          </a:p>
          <a:p>
            <a:endParaRPr lang="en-US" dirty="0"/>
          </a:p>
        </p:txBody>
      </p:sp>
    </p:spTree>
    <p:extLst>
      <p:ext uri="{BB962C8B-B14F-4D97-AF65-F5344CB8AC3E}">
        <p14:creationId xmlns:p14="http://schemas.microsoft.com/office/powerpoint/2010/main" val="1114792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292" y="0"/>
            <a:ext cx="10515600" cy="656364"/>
          </a:xfrm>
        </p:spPr>
        <p:txBody>
          <a:bodyPr>
            <a:normAutofit fontScale="90000"/>
          </a:bodyPr>
          <a:lstStyle/>
          <a:p>
            <a:pPr algn="ctr"/>
            <a:r>
              <a:rPr lang="en-US" altLang="en-US" b="1" dirty="0" smtClean="0"/>
              <a:t>Percent Concentration</a:t>
            </a:r>
            <a:endParaRPr lang="en-US" dirty="0"/>
          </a:p>
        </p:txBody>
      </p:sp>
      <p:sp>
        <p:nvSpPr>
          <p:cNvPr id="3" name="Content Placeholder 2"/>
          <p:cNvSpPr>
            <a:spLocks noGrp="1"/>
          </p:cNvSpPr>
          <p:nvPr>
            <p:ph idx="1"/>
          </p:nvPr>
        </p:nvSpPr>
        <p:spPr>
          <a:xfrm>
            <a:off x="107091" y="656364"/>
            <a:ext cx="11491783" cy="5933905"/>
          </a:xfrm>
        </p:spPr>
        <p:txBody>
          <a:bodyPr>
            <a:normAutofit/>
          </a:bodyPr>
          <a:lstStyle/>
          <a:p>
            <a:pPr>
              <a:lnSpc>
                <a:spcPct val="100000"/>
              </a:lnSpc>
              <a:spcBef>
                <a:spcPts val="0"/>
              </a:spcBef>
              <a:buClr>
                <a:schemeClr val="bg2"/>
              </a:buClr>
              <a:buNone/>
            </a:pPr>
            <a:r>
              <a:rPr lang="en-US" altLang="en-US" sz="3200" dirty="0" smtClean="0"/>
              <a:t>The </a:t>
            </a:r>
            <a:r>
              <a:rPr lang="en-US" altLang="en-US" sz="3200" b="1" dirty="0" smtClean="0"/>
              <a:t>concentration</a:t>
            </a:r>
            <a:r>
              <a:rPr lang="en-US" altLang="en-US" sz="3200" dirty="0" smtClean="0"/>
              <a:t> of a solution is the amount of solute dissolved in a specific amount of solution.</a:t>
            </a:r>
          </a:p>
          <a:p>
            <a:pPr lvl="4">
              <a:lnSpc>
                <a:spcPct val="100000"/>
              </a:lnSpc>
              <a:spcBef>
                <a:spcPts val="0"/>
              </a:spcBef>
              <a:buClr>
                <a:schemeClr val="tx2"/>
              </a:buClr>
              <a:buSzTx/>
              <a:buFontTx/>
              <a:buNone/>
            </a:pPr>
            <a:endParaRPr lang="en-US" altLang="en-US" sz="3200" dirty="0" smtClean="0"/>
          </a:p>
          <a:p>
            <a:pPr lvl="4">
              <a:lnSpc>
                <a:spcPct val="100000"/>
              </a:lnSpc>
              <a:spcBef>
                <a:spcPts val="0"/>
              </a:spcBef>
              <a:buNone/>
            </a:pPr>
            <a:r>
              <a:rPr lang="en-US" altLang="en-US" sz="3200" dirty="0" smtClean="0"/>
              <a:t>		</a:t>
            </a:r>
            <a:r>
              <a:rPr lang="en-US" altLang="en-US" sz="3200" u="sng" dirty="0" smtClean="0"/>
              <a:t>amount of solute</a:t>
            </a:r>
          </a:p>
          <a:p>
            <a:pPr lvl="4">
              <a:lnSpc>
                <a:spcPct val="100000"/>
              </a:lnSpc>
              <a:spcBef>
                <a:spcPts val="0"/>
              </a:spcBef>
              <a:buNone/>
            </a:pPr>
            <a:r>
              <a:rPr lang="en-US" altLang="en-US" sz="3200" dirty="0" smtClean="0"/>
              <a:t>		amount of solution</a:t>
            </a:r>
          </a:p>
        </p:txBody>
      </p:sp>
      <p:sp>
        <p:nvSpPr>
          <p:cNvPr id="4" name="Rectangle 3"/>
          <p:cNvSpPr txBox="1">
            <a:spLocks noChangeArrowheads="1"/>
          </p:cNvSpPr>
          <p:nvPr/>
        </p:nvSpPr>
        <p:spPr>
          <a:xfrm>
            <a:off x="461319" y="3402225"/>
            <a:ext cx="11796583" cy="3188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10000"/>
              </a:spcAft>
              <a:buFont typeface="Wingdings" panose="05000000000000000000" pitchFamily="2" charset="2"/>
              <a:buNone/>
            </a:pPr>
            <a:r>
              <a:rPr lang="en-US" altLang="en-US" sz="3200" b="1" dirty="0" smtClean="0"/>
              <a:t>Mass percent (%m/m)</a:t>
            </a:r>
            <a:r>
              <a:rPr lang="en-US" altLang="en-US" sz="3200" dirty="0" smtClean="0"/>
              <a:t> is the</a:t>
            </a:r>
          </a:p>
          <a:p>
            <a:pPr>
              <a:spcAft>
                <a:spcPct val="10000"/>
              </a:spcAft>
              <a:buClr>
                <a:schemeClr val="bg2"/>
              </a:buClr>
              <a:buFontTx/>
              <a:buChar char="•"/>
            </a:pPr>
            <a:r>
              <a:rPr lang="en-US" altLang="en-US" sz="3200" dirty="0" smtClean="0"/>
              <a:t>concentration is the percent by mass of solute in a solution.</a:t>
            </a:r>
          </a:p>
          <a:p>
            <a:pPr lvl="1">
              <a:lnSpc>
                <a:spcPct val="100000"/>
              </a:lnSpc>
              <a:spcBef>
                <a:spcPts val="600"/>
              </a:spcBef>
              <a:buClr>
                <a:schemeClr val="bg2"/>
              </a:buClr>
              <a:buFontTx/>
              <a:buNone/>
            </a:pPr>
            <a:r>
              <a:rPr lang="en-US" altLang="en-US" sz="3200" dirty="0" smtClean="0"/>
              <a:t>	mass percent  =  </a:t>
            </a:r>
            <a:r>
              <a:rPr lang="en-US" altLang="en-US" sz="3200" u="sng" dirty="0" smtClean="0"/>
              <a:t>    g of solute          </a:t>
            </a:r>
            <a:r>
              <a:rPr lang="en-US" altLang="en-US" sz="3200" dirty="0" smtClean="0"/>
              <a:t>  x  100</a:t>
            </a:r>
          </a:p>
          <a:p>
            <a:pPr lvl="2">
              <a:lnSpc>
                <a:spcPct val="100000"/>
              </a:lnSpc>
              <a:spcBef>
                <a:spcPts val="0"/>
              </a:spcBef>
              <a:buFontTx/>
              <a:buNone/>
            </a:pPr>
            <a:r>
              <a:rPr lang="en-US" altLang="en-US" sz="3200" dirty="0" smtClean="0"/>
              <a:t>                        g of solute + g of solvent</a:t>
            </a:r>
          </a:p>
          <a:p>
            <a:pPr lvl="2">
              <a:spcAft>
                <a:spcPct val="10000"/>
              </a:spcAft>
              <a:buFontTx/>
              <a:buNone/>
            </a:pPr>
            <a:endParaRPr lang="en-US" altLang="en-US" sz="1800" dirty="0" smtClean="0"/>
          </a:p>
          <a:p>
            <a:pPr>
              <a:lnSpc>
                <a:spcPct val="100000"/>
              </a:lnSpc>
              <a:spcBef>
                <a:spcPts val="0"/>
              </a:spcBef>
              <a:spcAft>
                <a:spcPts val="600"/>
              </a:spcAft>
              <a:buClr>
                <a:schemeClr val="bg2"/>
              </a:buClr>
              <a:buFontTx/>
              <a:buChar char="•"/>
            </a:pPr>
            <a:r>
              <a:rPr lang="en-US" dirty="0" smtClean="0"/>
              <a:t>Mass of solute + mass of solvent = mass of solution.</a:t>
            </a:r>
          </a:p>
          <a:p>
            <a:pPr>
              <a:lnSpc>
                <a:spcPct val="100000"/>
              </a:lnSpc>
              <a:spcBef>
                <a:spcPts val="0"/>
              </a:spcBef>
              <a:spcAft>
                <a:spcPts val="600"/>
              </a:spcAft>
              <a:buClr>
                <a:schemeClr val="bg2"/>
              </a:buClr>
              <a:buFontTx/>
              <a:buChar char="•"/>
            </a:pPr>
            <a:endParaRPr lang="en-US" altLang="en-US" sz="2800" dirty="0" smtClean="0"/>
          </a:p>
          <a:p>
            <a:pPr>
              <a:spcAft>
                <a:spcPct val="10000"/>
              </a:spcAft>
              <a:buClr>
                <a:schemeClr val="bg2"/>
              </a:buClr>
              <a:buFontTx/>
              <a:buNone/>
            </a:pPr>
            <a:endParaRPr lang="en-US" altLang="en-US" dirty="0" smtClean="0"/>
          </a:p>
          <a:p>
            <a:pPr>
              <a:spcAft>
                <a:spcPct val="10000"/>
              </a:spcAft>
              <a:buClr>
                <a:schemeClr val="bg2"/>
              </a:buClr>
              <a:buFontTx/>
              <a:buChar char="•"/>
            </a:pPr>
            <a:endParaRPr lang="en-US" altLang="en-US" dirty="0"/>
          </a:p>
        </p:txBody>
      </p:sp>
    </p:spTree>
    <p:extLst>
      <p:ext uri="{BB962C8B-B14F-4D97-AF65-F5344CB8AC3E}">
        <p14:creationId xmlns:p14="http://schemas.microsoft.com/office/powerpoint/2010/main" val="381997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920578" y="-106363"/>
            <a:ext cx="10515600" cy="1325563"/>
          </a:xfrm>
        </p:spPr>
        <p:txBody>
          <a:bodyPr/>
          <a:lstStyle/>
          <a:p>
            <a:r>
              <a:rPr lang="en-US" altLang="en-US" dirty="0"/>
              <a:t>Types of Solution</a:t>
            </a:r>
          </a:p>
        </p:txBody>
      </p:sp>
      <p:sp>
        <p:nvSpPr>
          <p:cNvPr id="209923" name="Rectangle 3"/>
          <p:cNvSpPr>
            <a:spLocks noGrp="1" noChangeArrowheads="1"/>
          </p:cNvSpPr>
          <p:nvPr>
            <p:ph type="body" idx="1"/>
          </p:nvPr>
        </p:nvSpPr>
        <p:spPr>
          <a:xfrm>
            <a:off x="535460" y="1219200"/>
            <a:ext cx="11368216" cy="5041557"/>
          </a:xfrm>
        </p:spPr>
        <p:txBody>
          <a:bodyPr>
            <a:normAutofit/>
          </a:bodyPr>
          <a:lstStyle/>
          <a:p>
            <a:pPr>
              <a:lnSpc>
                <a:spcPct val="90000"/>
              </a:lnSpc>
            </a:pPr>
            <a:r>
              <a:rPr lang="en-US" altLang="en-US" sz="3200" dirty="0"/>
              <a:t>Solution – homogeneous mixture of two or more substances of </a:t>
            </a:r>
            <a:r>
              <a:rPr lang="en-US" altLang="en-US" sz="3200" u="sng" dirty="0"/>
              <a:t>ions</a:t>
            </a:r>
            <a:r>
              <a:rPr lang="en-US" altLang="en-US" sz="3200" dirty="0"/>
              <a:t> or </a:t>
            </a:r>
            <a:r>
              <a:rPr lang="en-US" altLang="en-US" sz="3200" u="sng" dirty="0"/>
              <a:t>molecules</a:t>
            </a:r>
            <a:r>
              <a:rPr lang="en-US" altLang="en-US" sz="3200" dirty="0"/>
              <a:t>. E.g. </a:t>
            </a:r>
            <a:r>
              <a:rPr lang="en-US" altLang="en-US" sz="3200" dirty="0" err="1"/>
              <a:t>NaCl</a:t>
            </a:r>
            <a:r>
              <a:rPr lang="en-US" altLang="en-US" sz="3200" dirty="0"/>
              <a:t> (</a:t>
            </a:r>
            <a:r>
              <a:rPr lang="en-US" altLang="en-US" sz="3200" i="1" dirty="0" err="1"/>
              <a:t>aq</a:t>
            </a:r>
            <a:r>
              <a:rPr lang="en-US" altLang="en-US" sz="3200" dirty="0"/>
              <a:t>)</a:t>
            </a:r>
          </a:p>
          <a:p>
            <a:pPr lvl="1">
              <a:lnSpc>
                <a:spcPct val="90000"/>
              </a:lnSpc>
            </a:pPr>
            <a:r>
              <a:rPr lang="en-US" altLang="en-US" sz="3200" b="1" i="1" dirty="0"/>
              <a:t>Solvent</a:t>
            </a:r>
            <a:r>
              <a:rPr lang="en-US" altLang="en-US" sz="3200" dirty="0"/>
              <a:t> = component which is the component in greater amount.</a:t>
            </a:r>
          </a:p>
          <a:p>
            <a:pPr lvl="1">
              <a:lnSpc>
                <a:spcPct val="90000"/>
              </a:lnSpc>
            </a:pPr>
            <a:r>
              <a:rPr lang="en-US" altLang="en-US" sz="3200" b="1" i="1" dirty="0"/>
              <a:t>Solute</a:t>
            </a:r>
            <a:r>
              <a:rPr lang="en-US" altLang="en-US" sz="3200" dirty="0"/>
              <a:t> = component which is present in the smaller amount.</a:t>
            </a:r>
          </a:p>
          <a:p>
            <a:pPr lvl="1">
              <a:lnSpc>
                <a:spcPct val="90000"/>
              </a:lnSpc>
            </a:pPr>
            <a:endParaRPr lang="en-US" altLang="en-US" sz="3200" b="1" i="1" dirty="0" smtClean="0"/>
          </a:p>
          <a:p>
            <a:pPr lvl="1">
              <a:lnSpc>
                <a:spcPct val="90000"/>
              </a:lnSpc>
            </a:pPr>
            <a:r>
              <a:rPr lang="en-US" altLang="en-US" sz="3200" b="1" i="1" dirty="0" smtClean="0"/>
              <a:t>Gaseous</a:t>
            </a:r>
            <a:r>
              <a:rPr lang="en-US" altLang="en-US" sz="3200" dirty="0" smtClean="0"/>
              <a:t> </a:t>
            </a:r>
            <a:r>
              <a:rPr lang="en-US" altLang="en-US" sz="3200" dirty="0"/>
              <a:t>= gases are completely miscible in each other.</a:t>
            </a:r>
          </a:p>
          <a:p>
            <a:pPr lvl="1">
              <a:lnSpc>
                <a:spcPct val="90000"/>
              </a:lnSpc>
            </a:pPr>
            <a:r>
              <a:rPr lang="en-US" altLang="en-US" sz="3200" b="1" i="1" dirty="0"/>
              <a:t>Liquid</a:t>
            </a:r>
            <a:r>
              <a:rPr lang="en-US" altLang="en-US" sz="3200" dirty="0"/>
              <a:t> = gas, liquid or solid solute dissolved in solute.</a:t>
            </a:r>
          </a:p>
          <a:p>
            <a:pPr lvl="1">
              <a:lnSpc>
                <a:spcPct val="90000"/>
              </a:lnSpc>
            </a:pPr>
            <a:r>
              <a:rPr lang="en-US" altLang="en-US" sz="3200" b="1" i="1" dirty="0"/>
              <a:t>Solid = </a:t>
            </a:r>
            <a:r>
              <a:rPr lang="en-US" altLang="en-US" sz="3200" dirty="0"/>
              <a:t>mixture of two solids that are miscible in each other to form a single phase.</a:t>
            </a:r>
          </a:p>
          <a:p>
            <a:pPr>
              <a:lnSpc>
                <a:spcPct val="90000"/>
              </a:lnSpc>
            </a:pPr>
            <a:endParaRPr lang="en-US" altLang="en-US" sz="3200" dirty="0"/>
          </a:p>
        </p:txBody>
      </p:sp>
    </p:spTree>
    <p:extLst>
      <p:ext uri="{BB962C8B-B14F-4D97-AF65-F5344CB8AC3E}">
        <p14:creationId xmlns:p14="http://schemas.microsoft.com/office/powerpoint/2010/main" val="2804487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CD92DBF-2954-421B-90A4-73314F280CEA}" type="slidenum">
              <a:rPr lang="en-US" altLang="en-US"/>
              <a:pPr/>
              <a:t>20</a:t>
            </a:fld>
            <a:endParaRPr lang="en-US" altLang="en-US"/>
          </a:p>
        </p:txBody>
      </p:sp>
      <p:sp>
        <p:nvSpPr>
          <p:cNvPr id="31746" name="Rectangle 2"/>
          <p:cNvSpPr>
            <a:spLocks noGrp="1" noChangeArrowheads="1"/>
          </p:cNvSpPr>
          <p:nvPr>
            <p:ph type="body" idx="1"/>
          </p:nvPr>
        </p:nvSpPr>
        <p:spPr>
          <a:xfrm>
            <a:off x="757882" y="1037968"/>
            <a:ext cx="9467335" cy="5552302"/>
          </a:xfrm>
        </p:spPr>
        <p:txBody>
          <a:bodyPr>
            <a:normAutofit/>
          </a:bodyPr>
          <a:lstStyle/>
          <a:p>
            <a:pPr>
              <a:lnSpc>
                <a:spcPct val="100000"/>
              </a:lnSpc>
              <a:spcBef>
                <a:spcPts val="0"/>
              </a:spcBef>
              <a:buClr>
                <a:schemeClr val="bg2"/>
              </a:buClr>
              <a:buSzTx/>
              <a:buFontTx/>
              <a:buNone/>
            </a:pPr>
            <a:r>
              <a:rPr lang="en-US" altLang="en-US" dirty="0"/>
              <a:t>The </a:t>
            </a:r>
            <a:r>
              <a:rPr lang="en-US" altLang="en-US" b="1" dirty="0"/>
              <a:t>volume percent (%v/v) </a:t>
            </a:r>
            <a:r>
              <a:rPr lang="en-US" altLang="en-US" dirty="0"/>
              <a:t>is</a:t>
            </a:r>
          </a:p>
          <a:p>
            <a:pPr>
              <a:lnSpc>
                <a:spcPct val="100000"/>
              </a:lnSpc>
              <a:spcBef>
                <a:spcPts val="0"/>
              </a:spcBef>
              <a:buClr>
                <a:schemeClr val="bg2"/>
              </a:buClr>
              <a:buSzTx/>
              <a:buFontTx/>
              <a:buNone/>
            </a:pPr>
            <a:endParaRPr lang="en-US" altLang="en-US" sz="1600" b="1" dirty="0"/>
          </a:p>
          <a:p>
            <a:pPr>
              <a:lnSpc>
                <a:spcPct val="100000"/>
              </a:lnSpc>
              <a:spcBef>
                <a:spcPts val="0"/>
              </a:spcBef>
              <a:spcAft>
                <a:spcPts val="600"/>
              </a:spcAft>
            </a:pPr>
            <a:r>
              <a:rPr lang="en-US" altLang="en-US" dirty="0"/>
              <a:t>percent volume (mL) of solute (liquid) to volume (mL) of solution.</a:t>
            </a:r>
          </a:p>
          <a:p>
            <a:pPr>
              <a:lnSpc>
                <a:spcPct val="100000"/>
              </a:lnSpc>
              <a:spcBef>
                <a:spcPts val="0"/>
              </a:spcBef>
              <a:buClr>
                <a:schemeClr val="bg2"/>
              </a:buClr>
              <a:buSzTx/>
              <a:buFontTx/>
              <a:buNone/>
            </a:pPr>
            <a:r>
              <a:rPr lang="en-US" altLang="en-US" dirty="0"/>
              <a:t>		volume % (v/v) =  </a:t>
            </a:r>
            <a:r>
              <a:rPr lang="en-US" altLang="en-US" u="sng" dirty="0"/>
              <a:t>  mL of  solute  </a:t>
            </a:r>
            <a:r>
              <a:rPr lang="en-US" altLang="en-US" dirty="0"/>
              <a:t>   x  100		                               </a:t>
            </a:r>
            <a:r>
              <a:rPr lang="en-US" altLang="en-US" dirty="0" smtClean="0"/>
              <a:t>   </a:t>
            </a:r>
          </a:p>
          <a:p>
            <a:pPr>
              <a:lnSpc>
                <a:spcPct val="100000"/>
              </a:lnSpc>
              <a:spcBef>
                <a:spcPts val="0"/>
              </a:spcBef>
              <a:buClr>
                <a:schemeClr val="bg2"/>
              </a:buClr>
              <a:buSzTx/>
              <a:buFontTx/>
              <a:buNone/>
            </a:pPr>
            <a:r>
              <a:rPr lang="en-US" altLang="en-US" dirty="0"/>
              <a:t> </a:t>
            </a:r>
            <a:r>
              <a:rPr lang="en-US" altLang="en-US" dirty="0" smtClean="0"/>
              <a:t>                                           mL </a:t>
            </a:r>
            <a:r>
              <a:rPr lang="en-US" altLang="en-US" dirty="0"/>
              <a:t>of solution</a:t>
            </a:r>
          </a:p>
          <a:p>
            <a:pPr>
              <a:lnSpc>
                <a:spcPct val="110000"/>
              </a:lnSpc>
              <a:spcBef>
                <a:spcPts val="0"/>
              </a:spcBef>
              <a:buClr>
                <a:schemeClr val="bg2"/>
              </a:buClr>
              <a:buSzTx/>
              <a:buFontTx/>
              <a:buNone/>
            </a:pPr>
            <a:endParaRPr lang="en-US" altLang="en-US" dirty="0" smtClean="0"/>
          </a:p>
          <a:p>
            <a:pPr>
              <a:lnSpc>
                <a:spcPct val="110000"/>
              </a:lnSpc>
              <a:spcBef>
                <a:spcPts val="0"/>
              </a:spcBef>
              <a:buClr>
                <a:schemeClr val="bg2"/>
              </a:buClr>
              <a:buSzTx/>
              <a:buFontTx/>
              <a:buNone/>
            </a:pPr>
            <a:r>
              <a:rPr lang="en-US" altLang="en-US" dirty="0" smtClean="0"/>
              <a:t>The </a:t>
            </a:r>
            <a:r>
              <a:rPr lang="en-US" altLang="en-US" b="1" dirty="0" smtClean="0"/>
              <a:t>mass/volume percent (%m/v)</a:t>
            </a:r>
            <a:r>
              <a:rPr lang="en-US" altLang="en-US" dirty="0" smtClean="0"/>
              <a:t> is</a:t>
            </a:r>
          </a:p>
          <a:p>
            <a:pPr>
              <a:lnSpc>
                <a:spcPct val="110000"/>
              </a:lnSpc>
              <a:spcBef>
                <a:spcPts val="0"/>
              </a:spcBef>
              <a:buClr>
                <a:schemeClr val="bg2"/>
              </a:buClr>
              <a:buSzTx/>
              <a:buFontTx/>
              <a:buNone/>
            </a:pPr>
            <a:endParaRPr lang="en-US" altLang="en-US" sz="1700" dirty="0" smtClean="0"/>
          </a:p>
          <a:p>
            <a:pPr>
              <a:lnSpc>
                <a:spcPct val="110000"/>
              </a:lnSpc>
              <a:spcBef>
                <a:spcPts val="0"/>
              </a:spcBef>
              <a:buFontTx/>
              <a:buChar char="•"/>
            </a:pPr>
            <a:r>
              <a:rPr lang="en-US" altLang="en-US" dirty="0" smtClean="0"/>
              <a:t>percent mass (g)  of solute to volume (mL) of solution.</a:t>
            </a:r>
          </a:p>
          <a:p>
            <a:pPr>
              <a:lnSpc>
                <a:spcPct val="110000"/>
              </a:lnSpc>
              <a:spcBef>
                <a:spcPts val="0"/>
              </a:spcBef>
              <a:buClr>
                <a:schemeClr val="bg2"/>
              </a:buClr>
              <a:buSzTx/>
              <a:buFontTx/>
              <a:buNone/>
            </a:pPr>
            <a:r>
              <a:rPr lang="en-US" altLang="en-US" dirty="0" smtClean="0"/>
              <a:t>		mass/volume % (m/v) =  </a:t>
            </a:r>
            <a:r>
              <a:rPr lang="en-US" altLang="en-US" u="sng" dirty="0" smtClean="0"/>
              <a:t>  g of  solute  </a:t>
            </a:r>
            <a:r>
              <a:rPr lang="en-US" altLang="en-US" dirty="0" smtClean="0"/>
              <a:t>   x  100		                                         </a:t>
            </a:r>
          </a:p>
          <a:p>
            <a:pPr>
              <a:lnSpc>
                <a:spcPct val="110000"/>
              </a:lnSpc>
              <a:spcBef>
                <a:spcPts val="0"/>
              </a:spcBef>
              <a:buClr>
                <a:schemeClr val="bg2"/>
              </a:buClr>
              <a:buSzTx/>
              <a:buFontTx/>
              <a:buNone/>
            </a:pPr>
            <a:r>
              <a:rPr lang="en-US" altLang="en-US" dirty="0"/>
              <a:t> </a:t>
            </a:r>
            <a:r>
              <a:rPr lang="en-US" altLang="en-US" dirty="0" smtClean="0"/>
              <a:t>                                                         mL of solution</a:t>
            </a:r>
          </a:p>
          <a:p>
            <a:pPr>
              <a:spcAft>
                <a:spcPct val="10000"/>
              </a:spcAft>
              <a:buClr>
                <a:schemeClr val="bg2"/>
              </a:buClr>
              <a:buSzTx/>
              <a:buFontTx/>
              <a:buChar char="•"/>
            </a:pPr>
            <a:endParaRPr lang="en-US" altLang="en-US" dirty="0"/>
          </a:p>
        </p:txBody>
      </p:sp>
      <p:sp>
        <p:nvSpPr>
          <p:cNvPr id="31747" name="Rectangle 3"/>
          <p:cNvSpPr>
            <a:spLocks noGrp="1" noChangeArrowheads="1"/>
          </p:cNvSpPr>
          <p:nvPr>
            <p:ph type="title"/>
          </p:nvPr>
        </p:nvSpPr>
        <p:spPr>
          <a:xfrm>
            <a:off x="986482" y="175654"/>
            <a:ext cx="10515600" cy="763459"/>
          </a:xfrm>
        </p:spPr>
        <p:txBody>
          <a:bodyPr/>
          <a:lstStyle/>
          <a:p>
            <a:r>
              <a:rPr lang="en-US" altLang="en-US" sz="3600" b="1" dirty="0"/>
              <a:t>Volume Percent</a:t>
            </a:r>
          </a:p>
        </p:txBody>
      </p:sp>
    </p:spTree>
    <p:extLst>
      <p:ext uri="{BB962C8B-B14F-4D97-AF65-F5344CB8AC3E}">
        <p14:creationId xmlns:p14="http://schemas.microsoft.com/office/powerpoint/2010/main" val="399592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1D510C-3F8A-4F24-BD42-29B1971106F4}" type="slidenum">
              <a:rPr lang="en-US" altLang="en-US"/>
              <a:pPr/>
              <a:t>21</a:t>
            </a:fld>
            <a:endParaRPr lang="en-US" altLang="en-US"/>
          </a:p>
        </p:txBody>
      </p:sp>
      <p:sp>
        <p:nvSpPr>
          <p:cNvPr id="311299" name="Rectangle 3"/>
          <p:cNvSpPr>
            <a:spLocks noGrp="1" noChangeArrowheads="1"/>
          </p:cNvSpPr>
          <p:nvPr>
            <p:ph type="body" idx="1"/>
          </p:nvPr>
        </p:nvSpPr>
        <p:spPr>
          <a:xfrm>
            <a:off x="140043" y="381000"/>
            <a:ext cx="10070757" cy="2133600"/>
          </a:xfrm>
        </p:spPr>
        <p:txBody>
          <a:bodyPr>
            <a:normAutofit lnSpcReduction="10000"/>
          </a:bodyPr>
          <a:lstStyle/>
          <a:p>
            <a:pPr marL="457200" indent="-442913">
              <a:buNone/>
            </a:pPr>
            <a:r>
              <a:rPr lang="en-US" altLang="en-US" b="1" dirty="0"/>
              <a:t>	</a:t>
            </a:r>
            <a:r>
              <a:rPr lang="en-US" altLang="en-US" sz="3200" b="1" dirty="0"/>
              <a:t>Parts per Million (ppm</a:t>
            </a:r>
            <a:r>
              <a:rPr lang="en-US" altLang="en-US" sz="3200" dirty="0"/>
              <a:t>) and </a:t>
            </a:r>
            <a:r>
              <a:rPr lang="en-US" altLang="en-US" sz="3200" b="1" dirty="0"/>
              <a:t>Parts per Billion (ppb):</a:t>
            </a:r>
            <a:r>
              <a:rPr lang="en-US" altLang="en-US" sz="3200" dirty="0"/>
              <a:t>  When concentrations are very small, as often occurs in dealing with trace amount of pollutants or contaminants, parts per million (ppm) or parts per billion (ppb) units are used.</a:t>
            </a:r>
          </a:p>
        </p:txBody>
      </p:sp>
      <p:graphicFrame>
        <p:nvGraphicFramePr>
          <p:cNvPr id="311300" name="Object 4"/>
          <p:cNvGraphicFramePr>
            <a:graphicFrameLocks noChangeAspect="1"/>
          </p:cNvGraphicFramePr>
          <p:nvPr>
            <p:extLst>
              <p:ext uri="{D42A27DB-BD31-4B8C-83A1-F6EECF244321}">
                <p14:modId xmlns:p14="http://schemas.microsoft.com/office/powerpoint/2010/main" val="2376555130"/>
              </p:ext>
            </p:extLst>
          </p:nvPr>
        </p:nvGraphicFramePr>
        <p:xfrm>
          <a:off x="838200" y="2856512"/>
          <a:ext cx="10512670" cy="2967639"/>
        </p:xfrm>
        <a:graphic>
          <a:graphicData uri="http://schemas.openxmlformats.org/presentationml/2006/ole">
            <mc:AlternateContent xmlns:mc="http://schemas.openxmlformats.org/markup-compatibility/2006">
              <mc:Choice xmlns:v="urn:schemas-microsoft-com:vml" Requires="v">
                <p:oleObj spid="_x0000_s2059" name="ISIS/Draw Sketch" r:id="rId3" imgW="6476760" imgH="1828800" progId="ISISServer">
                  <p:embed/>
                </p:oleObj>
              </mc:Choice>
              <mc:Fallback>
                <p:oleObj name="ISIS/Draw Sketch" r:id="rId3" imgW="6476760" imgH="182880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56512"/>
                        <a:ext cx="10512670" cy="296763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30354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573" y="126228"/>
            <a:ext cx="10515600" cy="1325563"/>
          </a:xfrm>
        </p:spPr>
        <p:txBody>
          <a:bodyPr/>
          <a:lstStyle/>
          <a:p>
            <a:pPr algn="ctr"/>
            <a:r>
              <a:rPr lang="en-US" dirty="0" smtClean="0"/>
              <a:t>Practice</a:t>
            </a:r>
            <a:endParaRPr lang="en-US" dirty="0"/>
          </a:p>
        </p:txBody>
      </p:sp>
      <p:sp>
        <p:nvSpPr>
          <p:cNvPr id="3" name="Content Placeholder 2"/>
          <p:cNvSpPr>
            <a:spLocks noGrp="1"/>
          </p:cNvSpPr>
          <p:nvPr>
            <p:ph idx="1"/>
          </p:nvPr>
        </p:nvSpPr>
        <p:spPr>
          <a:xfrm>
            <a:off x="986481" y="1257213"/>
            <a:ext cx="10515600" cy="5300105"/>
          </a:xfrm>
        </p:spPr>
        <p:txBody>
          <a:bodyPr>
            <a:normAutofit/>
          </a:bodyPr>
          <a:lstStyle/>
          <a:p>
            <a:r>
              <a:rPr lang="en-US" altLang="en-US" dirty="0" smtClean="0"/>
              <a:t>A solution is prepared by mixing 15.0 g Na</a:t>
            </a:r>
            <a:r>
              <a:rPr lang="en-US" altLang="en-US" baseline="-25000" dirty="0" smtClean="0"/>
              <a:t>2</a:t>
            </a:r>
            <a:r>
              <a:rPr lang="en-US" altLang="en-US" dirty="0" smtClean="0"/>
              <a:t>CO</a:t>
            </a:r>
            <a:r>
              <a:rPr lang="en-US" altLang="en-US" baseline="-25000" dirty="0" smtClean="0"/>
              <a:t>3 </a:t>
            </a:r>
            <a:r>
              <a:rPr lang="en-US" altLang="en-US" dirty="0" smtClean="0"/>
              <a:t> and 235 g of H</a:t>
            </a:r>
            <a:r>
              <a:rPr lang="en-US" altLang="en-US" baseline="-25000" dirty="0" smtClean="0"/>
              <a:t>2</a:t>
            </a:r>
            <a:r>
              <a:rPr lang="en-US" altLang="en-US" dirty="0" smtClean="0"/>
              <a:t>O. Calculate the mass percent (%m/m) of the solution. </a:t>
            </a:r>
          </a:p>
          <a:p>
            <a:pPr marL="0" indent="0">
              <a:buNone/>
            </a:pPr>
            <a:endParaRPr lang="en-US" altLang="en-US" sz="1800" dirty="0" smtClean="0"/>
          </a:p>
          <a:p>
            <a:pPr>
              <a:spcBef>
                <a:spcPts val="0"/>
              </a:spcBef>
            </a:pPr>
            <a:r>
              <a:rPr lang="en-US" altLang="en-US" dirty="0" smtClean="0"/>
              <a:t>Write two conversion factors for each solutions.</a:t>
            </a:r>
          </a:p>
          <a:p>
            <a:pPr>
              <a:spcBef>
                <a:spcPts val="0"/>
              </a:spcBef>
              <a:buFont typeface="Wingdings" panose="05000000000000000000" pitchFamily="2" charset="2"/>
              <a:buNone/>
            </a:pPr>
            <a:endParaRPr lang="en-US" altLang="en-US" sz="1200" dirty="0" smtClean="0"/>
          </a:p>
          <a:p>
            <a:pPr>
              <a:spcBef>
                <a:spcPts val="0"/>
              </a:spcBef>
              <a:buFont typeface="Wingdings" panose="05000000000000000000" pitchFamily="2" charset="2"/>
              <a:buNone/>
            </a:pPr>
            <a:r>
              <a:rPr lang="en-US" altLang="en-US" dirty="0" smtClean="0"/>
              <a:t>	A.  8.50% (m/m) </a:t>
            </a:r>
            <a:r>
              <a:rPr lang="en-US" altLang="en-US" dirty="0" err="1" smtClean="0"/>
              <a:t>NaOH</a:t>
            </a:r>
            <a:endParaRPr lang="en-US" altLang="en-US" dirty="0" smtClean="0"/>
          </a:p>
          <a:p>
            <a:pPr>
              <a:spcBef>
                <a:spcPts val="0"/>
              </a:spcBef>
              <a:buFont typeface="Wingdings" panose="05000000000000000000" pitchFamily="2" charset="2"/>
              <a:buNone/>
            </a:pPr>
            <a:endParaRPr lang="en-US" altLang="en-US" sz="1200" dirty="0" smtClean="0"/>
          </a:p>
          <a:p>
            <a:pPr>
              <a:spcBef>
                <a:spcPts val="0"/>
              </a:spcBef>
              <a:buFont typeface="Wingdings" panose="05000000000000000000" pitchFamily="2" charset="2"/>
              <a:buNone/>
            </a:pPr>
            <a:r>
              <a:rPr lang="en-US" altLang="en-US" dirty="0" smtClean="0"/>
              <a:t>	B. 5.75% (v/v) ethanol</a:t>
            </a:r>
          </a:p>
          <a:p>
            <a:pPr>
              <a:spcBef>
                <a:spcPts val="0"/>
              </a:spcBef>
              <a:buFont typeface="Wingdings" panose="05000000000000000000" pitchFamily="2" charset="2"/>
              <a:buNone/>
            </a:pPr>
            <a:endParaRPr lang="en-US" altLang="en-US" sz="1200" dirty="0" smtClean="0"/>
          </a:p>
          <a:p>
            <a:pPr>
              <a:spcBef>
                <a:spcPts val="0"/>
              </a:spcBef>
              <a:buFont typeface="Wingdings" panose="05000000000000000000" pitchFamily="2" charset="2"/>
              <a:buNone/>
            </a:pPr>
            <a:r>
              <a:rPr lang="en-US" altLang="en-US" dirty="0" smtClean="0"/>
              <a:t>	C.   4.8% (m/v) </a:t>
            </a:r>
            <a:r>
              <a:rPr lang="en-US" altLang="en-US" dirty="0" err="1" smtClean="0"/>
              <a:t>HCl</a:t>
            </a:r>
            <a:endParaRPr lang="en-US" altLang="en-US" dirty="0" smtClean="0"/>
          </a:p>
          <a:p>
            <a:pPr>
              <a:spcBef>
                <a:spcPts val="0"/>
              </a:spcBef>
              <a:buFont typeface="Wingdings" panose="05000000000000000000" pitchFamily="2" charset="2"/>
              <a:buNone/>
            </a:pPr>
            <a:endParaRPr lang="en-US" altLang="en-US" dirty="0" smtClean="0"/>
          </a:p>
          <a:p>
            <a:r>
              <a:rPr lang="en-US" altLang="en-US" dirty="0" smtClean="0"/>
              <a:t>How many milliliters of a 5.75% (v/v) ethanol solution can be prepared from 2.25 mL ethanol?</a:t>
            </a:r>
          </a:p>
          <a:p>
            <a:endParaRPr lang="en-US" dirty="0"/>
          </a:p>
        </p:txBody>
      </p:sp>
    </p:spTree>
    <p:extLst>
      <p:ext uri="{BB962C8B-B14F-4D97-AF65-F5344CB8AC3E}">
        <p14:creationId xmlns:p14="http://schemas.microsoft.com/office/powerpoint/2010/main" val="88749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altLang="en-US" u="sng" dirty="0" smtClean="0">
                <a:latin typeface="Tahoma" panose="020B0604030504040204" pitchFamily="34" charset="0"/>
              </a:rPr>
              <a:t>Dilution</a:t>
            </a:r>
            <a:endParaRPr lang="en-US" dirty="0"/>
          </a:p>
        </p:txBody>
      </p:sp>
      <p:sp>
        <p:nvSpPr>
          <p:cNvPr id="3" name="Content Placeholder 2"/>
          <p:cNvSpPr>
            <a:spLocks noGrp="1"/>
          </p:cNvSpPr>
          <p:nvPr>
            <p:ph idx="1"/>
          </p:nvPr>
        </p:nvSpPr>
        <p:spPr>
          <a:xfrm>
            <a:off x="313038" y="1191311"/>
            <a:ext cx="11263184" cy="4351338"/>
          </a:xfrm>
        </p:spPr>
        <p:txBody>
          <a:bodyPr/>
          <a:lstStyle/>
          <a:p>
            <a:r>
              <a:rPr lang="en-US" altLang="en-US" dirty="0" smtClean="0"/>
              <a:t>Dilution is the process of decreasing the concentration of a stock solution by adding more solvent to the solution. The solvent added is usually the universal solvent, known as water. The more solvent you add, the more diluted the solution will get. </a:t>
            </a:r>
          </a:p>
          <a:p>
            <a:pPr marL="0" indent="0" algn="ctr">
              <a:buNone/>
            </a:pPr>
            <a:r>
              <a:rPr lang="en-US" dirty="0" smtClean="0">
                <a:ea typeface="ＭＳ Ｐゴシック" charset="0"/>
                <a:cs typeface="ＭＳ Ｐゴシック" charset="0"/>
              </a:rPr>
              <a:t>Dilution Equation</a:t>
            </a:r>
          </a:p>
          <a:p>
            <a:pPr marL="0" indent="0" algn="ctr">
              <a:buNone/>
            </a:pPr>
            <a:endParaRPr lang="en-US" dirty="0"/>
          </a:p>
        </p:txBody>
      </p:sp>
      <p:pic>
        <p:nvPicPr>
          <p:cNvPr id="4" name="Picture 5" descr="0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6773" y="3616410"/>
            <a:ext cx="468471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378941" y="4692513"/>
            <a:ext cx="11744497" cy="1700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600"/>
              </a:spcAft>
              <a:buNone/>
            </a:pPr>
            <a:r>
              <a:rPr lang="en-US" sz="2600" i="1" dirty="0" err="1" smtClean="0">
                <a:ea typeface="ＭＳ Ｐゴシック" charset="0"/>
              </a:rPr>
              <a:t>C</a:t>
            </a:r>
            <a:r>
              <a:rPr lang="en-US" sz="2600" baseline="-25000" dirty="0" err="1" smtClean="0">
                <a:ea typeface="ＭＳ Ｐゴシック" charset="0"/>
              </a:rPr>
              <a:t>initial</a:t>
            </a:r>
            <a:r>
              <a:rPr lang="en-US" sz="2600" baseline="-25000" dirty="0" smtClean="0">
                <a:ea typeface="ＭＳ Ｐゴシック" charset="0"/>
              </a:rPr>
              <a:t> </a:t>
            </a:r>
            <a:r>
              <a:rPr lang="en-US" sz="2600" dirty="0" smtClean="0">
                <a:ea typeface="ＭＳ Ｐゴシック" charset="0"/>
              </a:rPr>
              <a:t>represents the initial concentration,    </a:t>
            </a:r>
            <a:r>
              <a:rPr lang="en-US" sz="2600" i="1" dirty="0" err="1" smtClean="0">
                <a:ea typeface="ＭＳ Ｐゴシック" charset="0"/>
              </a:rPr>
              <a:t>C</a:t>
            </a:r>
            <a:r>
              <a:rPr lang="en-US" sz="2600" baseline="-25000" dirty="0" err="1" smtClean="0">
                <a:ea typeface="ＭＳ Ｐゴシック" charset="0"/>
              </a:rPr>
              <a:t>final</a:t>
            </a:r>
            <a:r>
              <a:rPr lang="en-US" sz="2600" dirty="0" smtClean="0">
                <a:ea typeface="ＭＳ Ｐゴシック" charset="0"/>
              </a:rPr>
              <a:t> represents the final concentration, </a:t>
            </a:r>
          </a:p>
          <a:p>
            <a:pPr marL="0" lvl="1" indent="0">
              <a:spcAft>
                <a:spcPts val="600"/>
              </a:spcAft>
              <a:buNone/>
            </a:pPr>
            <a:r>
              <a:rPr lang="en-US" sz="2600" i="1" dirty="0" err="1" smtClean="0">
                <a:ea typeface="ＭＳ Ｐゴシック" charset="0"/>
              </a:rPr>
              <a:t>V</a:t>
            </a:r>
            <a:r>
              <a:rPr lang="en-US" sz="2600" baseline="-25000" dirty="0" err="1" smtClean="0">
                <a:ea typeface="ＭＳ Ｐゴシック" charset="0"/>
              </a:rPr>
              <a:t>initial</a:t>
            </a:r>
            <a:r>
              <a:rPr lang="en-US" sz="2600" baseline="-25000" dirty="0" smtClean="0">
                <a:ea typeface="ＭＳ Ｐゴシック" charset="0"/>
              </a:rPr>
              <a:t> </a:t>
            </a:r>
            <a:r>
              <a:rPr lang="en-US" sz="2600" dirty="0" smtClean="0">
                <a:ea typeface="ＭＳ Ｐゴシック" charset="0"/>
              </a:rPr>
              <a:t>represents the initial volume, and       </a:t>
            </a:r>
            <a:r>
              <a:rPr lang="en-US" sz="2600" i="1" dirty="0" err="1" smtClean="0">
                <a:ea typeface="ＭＳ Ｐゴシック" charset="0"/>
              </a:rPr>
              <a:t>V</a:t>
            </a:r>
            <a:r>
              <a:rPr lang="en-US" sz="2600" baseline="-25000" dirty="0" err="1" smtClean="0">
                <a:ea typeface="ＭＳ Ｐゴシック" charset="0"/>
              </a:rPr>
              <a:t>final</a:t>
            </a:r>
            <a:r>
              <a:rPr lang="en-US" sz="2600" dirty="0" smtClean="0">
                <a:ea typeface="ＭＳ Ｐゴシック" charset="0"/>
              </a:rPr>
              <a:t> represents the final volume. </a:t>
            </a:r>
          </a:p>
          <a:p>
            <a:pPr>
              <a:spcAft>
                <a:spcPts val="600"/>
              </a:spcAft>
            </a:pPr>
            <a:r>
              <a:rPr lang="en-US" dirty="0" smtClean="0">
                <a:ea typeface="ＭＳ Ｐゴシック" charset="0"/>
                <a:cs typeface="ＭＳ Ｐゴシック" charset="0"/>
              </a:rPr>
              <a:t>If three of the variables are known, the fourth can be determined.</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426328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Practice</a:t>
            </a:r>
            <a:endParaRPr lang="en-US" dirty="0"/>
          </a:p>
        </p:txBody>
      </p:sp>
      <p:sp>
        <p:nvSpPr>
          <p:cNvPr id="3" name="Content Placeholder 2"/>
          <p:cNvSpPr>
            <a:spLocks noGrp="1"/>
          </p:cNvSpPr>
          <p:nvPr>
            <p:ph idx="1"/>
          </p:nvPr>
        </p:nvSpPr>
        <p:spPr/>
        <p:txBody>
          <a:bodyPr/>
          <a:lstStyle/>
          <a:p>
            <a:r>
              <a:rPr lang="en-US" altLang="en-US" dirty="0" smtClean="0">
                <a:latin typeface="Tahoma" panose="020B0604030504040204" pitchFamily="34" charset="0"/>
              </a:rPr>
              <a:t>A stock solution of 1.00M of </a:t>
            </a:r>
            <a:r>
              <a:rPr lang="en-US" altLang="en-US" dirty="0" err="1" smtClean="0">
                <a:latin typeface="Tahoma" panose="020B0604030504040204" pitchFamily="34" charset="0"/>
              </a:rPr>
              <a:t>NaCl</a:t>
            </a:r>
            <a:r>
              <a:rPr lang="en-US" altLang="en-US" dirty="0" smtClean="0">
                <a:latin typeface="Tahoma" panose="020B0604030504040204" pitchFamily="34" charset="0"/>
              </a:rPr>
              <a:t> is available. How many milliliters are needed to make a 100.0 mL of 0.750M?</a:t>
            </a:r>
          </a:p>
          <a:p>
            <a:pPr marL="0" indent="0">
              <a:buNone/>
            </a:pPr>
            <a:endParaRPr lang="en-US" altLang="en-US" dirty="0" smtClean="0">
              <a:latin typeface="Tahoma" panose="020B0604030504040204" pitchFamily="34" charset="0"/>
            </a:endParaRPr>
          </a:p>
          <a:p>
            <a:r>
              <a:rPr lang="en-US" altLang="en-US" dirty="0" smtClean="0">
                <a:latin typeface="Tahoma" panose="020B0604030504040204" pitchFamily="34" charset="0"/>
              </a:rPr>
              <a:t>Concentrated </a:t>
            </a:r>
            <a:r>
              <a:rPr lang="en-US" altLang="en-US" dirty="0" err="1" smtClean="0">
                <a:latin typeface="Tahoma" panose="020B0604030504040204" pitchFamily="34" charset="0"/>
              </a:rPr>
              <a:t>HCl</a:t>
            </a:r>
            <a:r>
              <a:rPr lang="en-US" altLang="en-US" dirty="0" smtClean="0">
                <a:latin typeface="Tahoma" panose="020B0604030504040204" pitchFamily="34" charset="0"/>
              </a:rPr>
              <a:t> is 12M. What volume is needed to make 2L of a 1M solution?</a:t>
            </a:r>
          </a:p>
          <a:p>
            <a:endParaRPr lang="en-US" dirty="0"/>
          </a:p>
        </p:txBody>
      </p:sp>
    </p:spTree>
    <p:extLst>
      <p:ext uri="{BB962C8B-B14F-4D97-AF65-F5344CB8AC3E}">
        <p14:creationId xmlns:p14="http://schemas.microsoft.com/office/powerpoint/2010/main" val="51179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3039" y="971678"/>
            <a:ext cx="10266191" cy="4464050"/>
          </a:xfrm>
        </p:spPr>
        <p:txBody>
          <a:bodyPr/>
          <a:lstStyle/>
          <a:p>
            <a:pPr eaLnBrk="1" hangingPunct="1">
              <a:defRPr/>
            </a:pPr>
            <a:r>
              <a:rPr lang="en-US" sz="3200" dirty="0"/>
              <a:t>The DILUTION FACTOR is how many times less concentrated is a new solution.</a:t>
            </a:r>
          </a:p>
          <a:p>
            <a:pPr eaLnBrk="1" hangingPunct="1">
              <a:defRPr/>
            </a:pPr>
            <a:endParaRPr lang="en-US" sz="1600" dirty="0"/>
          </a:p>
          <a:p>
            <a:pPr eaLnBrk="1" hangingPunct="1">
              <a:defRPr/>
            </a:pPr>
            <a:r>
              <a:rPr lang="en-US" sz="3200" u="sng" dirty="0"/>
              <a:t>First concentration</a:t>
            </a:r>
          </a:p>
          <a:p>
            <a:pPr marL="0" indent="0">
              <a:buNone/>
              <a:defRPr/>
            </a:pPr>
            <a:r>
              <a:rPr lang="en-US" sz="3200" dirty="0"/>
              <a:t> Second Concentration</a:t>
            </a:r>
          </a:p>
        </p:txBody>
      </p:sp>
      <p:sp>
        <p:nvSpPr>
          <p:cNvPr id="17411" name="Title 2"/>
          <p:cNvSpPr>
            <a:spLocks noGrp="1"/>
          </p:cNvSpPr>
          <p:nvPr>
            <p:ph type="title"/>
          </p:nvPr>
        </p:nvSpPr>
        <p:spPr>
          <a:xfrm>
            <a:off x="920578" y="-42071"/>
            <a:ext cx="10515600" cy="1325563"/>
          </a:xfrm>
        </p:spPr>
        <p:txBody>
          <a:bodyPr/>
          <a:lstStyle/>
          <a:p>
            <a:pPr eaLnBrk="1" hangingPunct="1"/>
            <a:r>
              <a:rPr lang="en-US" altLang="en-US" dirty="0" smtClean="0">
                <a:latin typeface="+mn-lt"/>
              </a:rPr>
              <a:t>Dilution Factor</a:t>
            </a:r>
          </a:p>
        </p:txBody>
      </p:sp>
      <p:sp>
        <p:nvSpPr>
          <p:cNvPr id="17413" name="TextBox 5"/>
          <p:cNvSpPr txBox="1">
            <a:spLocks noChangeArrowheads="1"/>
          </p:cNvSpPr>
          <p:nvPr/>
        </p:nvSpPr>
        <p:spPr bwMode="auto">
          <a:xfrm>
            <a:off x="4298864" y="2403535"/>
            <a:ext cx="504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000" b="1" dirty="0">
                <a:latin typeface="+mn-lt"/>
              </a:rPr>
              <a:t>=</a:t>
            </a:r>
          </a:p>
        </p:txBody>
      </p:sp>
      <p:sp>
        <p:nvSpPr>
          <p:cNvPr id="17414" name="TextBox 7"/>
          <p:cNvSpPr txBox="1">
            <a:spLocks noChangeArrowheads="1"/>
          </p:cNvSpPr>
          <p:nvPr/>
        </p:nvSpPr>
        <p:spPr bwMode="auto">
          <a:xfrm>
            <a:off x="4803689" y="2462298"/>
            <a:ext cx="3167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dirty="0">
                <a:latin typeface="+mn-lt"/>
              </a:rPr>
              <a:t>Dilution Factor</a:t>
            </a:r>
          </a:p>
        </p:txBody>
      </p:sp>
      <p:sp>
        <p:nvSpPr>
          <p:cNvPr id="17415" name="TextBox 8"/>
          <p:cNvSpPr txBox="1">
            <a:spLocks noChangeArrowheads="1"/>
          </p:cNvSpPr>
          <p:nvPr/>
        </p:nvSpPr>
        <p:spPr bwMode="auto">
          <a:xfrm>
            <a:off x="420667" y="3585491"/>
            <a:ext cx="7058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dirty="0">
                <a:latin typeface="+mn-lt"/>
              </a:rPr>
              <a:t>C1/C2 = Dilution Factor</a:t>
            </a:r>
          </a:p>
        </p:txBody>
      </p:sp>
      <p:sp>
        <p:nvSpPr>
          <p:cNvPr id="3" name="Rectangle 2"/>
          <p:cNvSpPr/>
          <p:nvPr/>
        </p:nvSpPr>
        <p:spPr>
          <a:xfrm>
            <a:off x="560173" y="4644368"/>
            <a:ext cx="10544432" cy="1077218"/>
          </a:xfrm>
          <a:prstGeom prst="rect">
            <a:avLst/>
          </a:prstGeom>
        </p:spPr>
        <p:txBody>
          <a:bodyPr wrap="square">
            <a:spAutoFit/>
          </a:bodyPr>
          <a:lstStyle/>
          <a:p>
            <a:pPr>
              <a:spcAft>
                <a:spcPts val="600"/>
              </a:spcAft>
            </a:pPr>
            <a:r>
              <a:rPr lang="en-US" sz="3200" dirty="0" smtClean="0">
                <a:ea typeface="ＭＳ Ｐゴシック" charset="0"/>
                <a:cs typeface="ＭＳ Ｐゴシック" charset="0"/>
              </a:rPr>
              <a:t>The use of concentrated stock solutions is common practice for storage of medications in the pharmacy</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175220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FDBB7C0-8FE8-48CF-A7FB-CDC88DD2453A}" type="slidenum">
              <a:rPr lang="en-US" altLang="en-US"/>
              <a:pPr/>
              <a:t>26</a:t>
            </a:fld>
            <a:endParaRPr lang="en-US" altLang="en-US"/>
          </a:p>
        </p:txBody>
      </p:sp>
      <p:sp>
        <p:nvSpPr>
          <p:cNvPr id="335874" name="Rectangle 2"/>
          <p:cNvSpPr>
            <a:spLocks noGrp="1" noChangeArrowheads="1"/>
          </p:cNvSpPr>
          <p:nvPr>
            <p:ph type="title"/>
          </p:nvPr>
        </p:nvSpPr>
        <p:spPr>
          <a:ln/>
        </p:spPr>
        <p:txBody>
          <a:bodyPr/>
          <a:lstStyle/>
          <a:p>
            <a:r>
              <a:rPr lang="en-US" altLang="en-US" dirty="0" smtClean="0"/>
              <a:t>Osmosis </a:t>
            </a:r>
            <a:r>
              <a:rPr lang="en-US" altLang="en-US" dirty="0"/>
              <a:t>and Osmotic Pressure</a:t>
            </a:r>
          </a:p>
        </p:txBody>
      </p:sp>
      <p:sp>
        <p:nvSpPr>
          <p:cNvPr id="335876" name="Rectangle 4"/>
          <p:cNvSpPr>
            <a:spLocks noGrp="1" noChangeArrowheads="1"/>
          </p:cNvSpPr>
          <p:nvPr>
            <p:ph type="body" idx="1"/>
          </p:nvPr>
        </p:nvSpPr>
        <p:spPr/>
        <p:txBody>
          <a:bodyPr/>
          <a:lstStyle/>
          <a:p>
            <a:pPr marL="457200" indent="-457200"/>
            <a:r>
              <a:rPr lang="en-US" altLang="en-US" b="1" dirty="0"/>
              <a:t>Osmosis: </a:t>
            </a:r>
            <a:r>
              <a:rPr lang="en-US" dirty="0" smtClean="0"/>
              <a:t>is the diffusion of water across a membrane. Like other molecules, water will move from an area of high concentration to an area of low concentration. The more solute there is in a solution, the lower the concentration of water in that solution. </a:t>
            </a:r>
            <a:endParaRPr lang="en-US" altLang="en-US" dirty="0"/>
          </a:p>
          <a:p>
            <a:pPr marL="457200" indent="-457200">
              <a:spcAft>
                <a:spcPts val="1200"/>
              </a:spcAft>
            </a:pPr>
            <a:r>
              <a:rPr lang="en-US" altLang="en-US" b="1" dirty="0"/>
              <a:t>Osmotic pressure: </a:t>
            </a:r>
            <a:r>
              <a:rPr lang="en-US" altLang="en-US" dirty="0"/>
              <a:t>The amount of external pressure applied to the more concentrated solution to halt the passage of solvent molecules across a semipermeable membrane</a:t>
            </a:r>
            <a:r>
              <a:rPr lang="en-US" altLang="en-US" dirty="0" smtClean="0"/>
              <a:t>.</a:t>
            </a:r>
          </a:p>
          <a:p>
            <a:pPr lvl="1">
              <a:buFont typeface="Wingdings" panose="05000000000000000000" pitchFamily="2" charset="2"/>
              <a:buChar char="Ø"/>
            </a:pPr>
            <a:r>
              <a:rPr lang="en-US" altLang="en-US" dirty="0" smtClean="0"/>
              <a:t>equal to the pressure that would prevent the flow of additional water into the more concentrated solution</a:t>
            </a:r>
          </a:p>
          <a:p>
            <a:pPr marL="457200" indent="-457200"/>
            <a:endParaRPr lang="en-US" altLang="en-US" dirty="0"/>
          </a:p>
          <a:p>
            <a:pPr marL="457200" indent="-457200"/>
            <a:endParaRPr lang="en-US" altLang="en-US" dirty="0"/>
          </a:p>
          <a:p>
            <a:pPr marL="457200" indent="-457200"/>
            <a:endParaRPr lang="en-US" altLang="en-US" dirty="0"/>
          </a:p>
        </p:txBody>
      </p:sp>
    </p:spTree>
    <p:extLst>
      <p:ext uri="{BB962C8B-B14F-4D97-AF65-F5344CB8AC3E}">
        <p14:creationId xmlns:p14="http://schemas.microsoft.com/office/powerpoint/2010/main" val="3846825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337751" y="1825625"/>
            <a:ext cx="11016049" cy="4351338"/>
          </a:xfrm>
        </p:spPr>
        <p:txBody>
          <a:bodyPr/>
          <a:lstStyle/>
          <a:p>
            <a:r>
              <a:rPr lang="en-US" altLang="en-US" sz="3200" dirty="0" smtClean="0"/>
              <a:t>A 10M solution has been diluted to 2M solution what is the dilution factor?</a:t>
            </a:r>
          </a:p>
          <a:p>
            <a:pPr marL="0" indent="0">
              <a:buNone/>
            </a:pPr>
            <a:endParaRPr lang="en-US" altLang="en-US" sz="3200" dirty="0" smtClean="0"/>
          </a:p>
          <a:p>
            <a:r>
              <a:rPr lang="en-US" altLang="en-US" sz="3200" dirty="0" smtClean="0"/>
              <a:t>You do a dilution by combining 100 ml  of 1M MgCl</a:t>
            </a:r>
            <a:r>
              <a:rPr lang="en-US" altLang="en-US" sz="3200" baseline="-25000" dirty="0" smtClean="0"/>
              <a:t>2</a:t>
            </a:r>
            <a:r>
              <a:rPr lang="en-US" altLang="en-US" sz="3200" dirty="0" smtClean="0"/>
              <a:t> plus 700 ml unit volumes of RO water.  What is the   dilution factor, </a:t>
            </a:r>
            <a:r>
              <a:rPr lang="en-US" altLang="en-US" sz="3200" dirty="0" err="1" smtClean="0"/>
              <a:t>i.e</a:t>
            </a:r>
            <a:r>
              <a:rPr lang="en-US" altLang="en-US" sz="3200" dirty="0" smtClean="0"/>
              <a:t>, how many more times dilute is it than the original concentration? </a:t>
            </a:r>
          </a:p>
          <a:p>
            <a:endParaRPr lang="en-US" dirty="0"/>
          </a:p>
        </p:txBody>
      </p:sp>
    </p:spTree>
    <p:extLst>
      <p:ext uri="{BB962C8B-B14F-4D97-AF65-F5344CB8AC3E}">
        <p14:creationId xmlns:p14="http://schemas.microsoft.com/office/powerpoint/2010/main" val="1230194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892" y="137231"/>
            <a:ext cx="8839200" cy="664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spTree>
    <p:extLst>
      <p:ext uri="{BB962C8B-B14F-4D97-AF65-F5344CB8AC3E}">
        <p14:creationId xmlns:p14="http://schemas.microsoft.com/office/powerpoint/2010/main" val="2503637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7" name="Rectangle 5"/>
          <p:cNvSpPr>
            <a:spLocks noGrp="1" noChangeArrowheads="1"/>
          </p:cNvSpPr>
          <p:nvPr>
            <p:ph type="body" idx="1"/>
          </p:nvPr>
        </p:nvSpPr>
        <p:spPr>
          <a:xfrm>
            <a:off x="510746" y="533401"/>
            <a:ext cx="11178746" cy="5900350"/>
          </a:xfrm>
        </p:spPr>
        <p:txBody>
          <a:bodyPr>
            <a:normAutofit/>
          </a:bodyPr>
          <a:lstStyle/>
          <a:p>
            <a:pPr>
              <a:spcAft>
                <a:spcPts val="600"/>
              </a:spcAft>
            </a:pPr>
            <a:r>
              <a:rPr lang="en-US" altLang="en-US" b="1" dirty="0" smtClean="0"/>
              <a:t>Isotonic</a:t>
            </a:r>
            <a:r>
              <a:rPr lang="en-US" altLang="en-US" b="1" dirty="0"/>
              <a:t>: </a:t>
            </a:r>
            <a:r>
              <a:rPr lang="en-US" dirty="0" smtClean="0"/>
              <a:t>Isotonic environments have the same concentration of solute as the cell. Water will diffuse </a:t>
            </a:r>
            <a:r>
              <a:rPr lang="en-US" b="1" dirty="0" smtClean="0"/>
              <a:t>both</a:t>
            </a:r>
            <a:r>
              <a:rPr lang="en-US" dirty="0" smtClean="0"/>
              <a:t> in and out of the cell, but no net effect will be seen. </a:t>
            </a:r>
          </a:p>
          <a:p>
            <a:pPr>
              <a:spcAft>
                <a:spcPts val="600"/>
              </a:spcAft>
            </a:pPr>
            <a:r>
              <a:rPr lang="en-US" altLang="en-US" b="1" dirty="0" smtClean="0"/>
              <a:t>Hypotonic</a:t>
            </a:r>
            <a:r>
              <a:rPr lang="en-US" altLang="en-US" b="1" dirty="0"/>
              <a:t>: </a:t>
            </a:r>
            <a:r>
              <a:rPr lang="en-US" dirty="0" smtClean="0"/>
              <a:t>Hypotonic environments will have a lower concentration of solute  than the cell. Water will move from the environment into the cell in order to balance the concentration of solute. When water diffuses into the cell it will </a:t>
            </a:r>
            <a:r>
              <a:rPr lang="en-US" b="1" dirty="0" smtClean="0"/>
              <a:t>swell</a:t>
            </a:r>
            <a:r>
              <a:rPr lang="en-US" dirty="0" smtClean="0"/>
              <a:t>. Sometimes the cell may lyse or </a:t>
            </a:r>
            <a:r>
              <a:rPr lang="en-US" b="1" dirty="0" smtClean="0"/>
              <a:t>burst</a:t>
            </a:r>
            <a:r>
              <a:rPr lang="en-US" dirty="0" smtClean="0"/>
              <a:t> due to the excess water uptake. </a:t>
            </a:r>
          </a:p>
          <a:p>
            <a:pPr marL="457200" indent="-457200"/>
            <a:r>
              <a:rPr lang="en-US" altLang="en-US" b="1" dirty="0" smtClean="0"/>
              <a:t>Hypertonic </a:t>
            </a:r>
            <a:r>
              <a:rPr lang="en-US" dirty="0" err="1" smtClean="0"/>
              <a:t>Hypertonic</a:t>
            </a:r>
            <a:r>
              <a:rPr lang="en-US" dirty="0" smtClean="0"/>
              <a:t> solutions will have a higher concentration of solute (glucose, salt, </a:t>
            </a:r>
            <a:r>
              <a:rPr lang="en-US" dirty="0" err="1" smtClean="0"/>
              <a:t>etc</a:t>
            </a:r>
            <a:r>
              <a:rPr lang="en-US" dirty="0" smtClean="0"/>
              <a:t>) than the cell. Mainly water will move across the cell membrane in order to even out the concentration of solutes in both the cell and the environment around the cell. The cell will </a:t>
            </a:r>
            <a:r>
              <a:rPr lang="en-US" b="1" dirty="0" smtClean="0"/>
              <a:t>shrink </a:t>
            </a:r>
            <a:r>
              <a:rPr lang="en-US" dirty="0" smtClean="0"/>
              <a:t> as water leaves the cell to decrease the higher concentration of solute in the environment.</a:t>
            </a:r>
            <a:endParaRPr lang="en-US" altLang="en-US" dirty="0"/>
          </a:p>
        </p:txBody>
      </p:sp>
    </p:spTree>
    <p:extLst>
      <p:ext uri="{BB962C8B-B14F-4D97-AF65-F5344CB8AC3E}">
        <p14:creationId xmlns:p14="http://schemas.microsoft.com/office/powerpoint/2010/main" val="326557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01_Table.jpg"/>
          <p:cNvPicPr>
            <a:picLocks noChangeAspect="1"/>
          </p:cNvPicPr>
          <p:nvPr/>
        </p:nvPicPr>
        <p:blipFill rotWithShape="1">
          <a:blip r:embed="rId2">
            <a:extLst>
              <a:ext uri="{28A0092B-C50C-407E-A947-70E740481C1C}">
                <a14:useLocalDpi xmlns:a14="http://schemas.microsoft.com/office/drawing/2010/main" val="0"/>
              </a:ext>
            </a:extLst>
          </a:blip>
          <a:srcRect b="2998"/>
          <a:stretch/>
        </p:blipFill>
        <p:spPr>
          <a:xfrm>
            <a:off x="1961133" y="184852"/>
            <a:ext cx="7793583" cy="6199473"/>
          </a:xfrm>
          <a:prstGeom prst="rect">
            <a:avLst/>
          </a:prstGeom>
        </p:spPr>
      </p:pic>
    </p:spTree>
    <p:extLst>
      <p:ext uri="{BB962C8B-B14F-4D97-AF65-F5344CB8AC3E}">
        <p14:creationId xmlns:p14="http://schemas.microsoft.com/office/powerpoint/2010/main" val="2298977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z="3600" b="1"/>
              <a:t>Dialysis</a:t>
            </a:r>
          </a:p>
        </p:txBody>
      </p:sp>
      <p:sp>
        <p:nvSpPr>
          <p:cNvPr id="63491" name="Text Placeholder 2"/>
          <p:cNvSpPr>
            <a:spLocks noGrp="1"/>
          </p:cNvSpPr>
          <p:nvPr>
            <p:ph type="body" sz="half" idx="1"/>
          </p:nvPr>
        </p:nvSpPr>
        <p:spPr>
          <a:xfrm>
            <a:off x="742267" y="1600200"/>
            <a:ext cx="4343400" cy="4267200"/>
          </a:xfrm>
        </p:spPr>
        <p:txBody>
          <a:bodyPr/>
          <a:lstStyle/>
          <a:p>
            <a:pPr eaLnBrk="1" hangingPunct="1">
              <a:spcAft>
                <a:spcPct val="10000"/>
              </a:spcAft>
              <a:buClr>
                <a:schemeClr val="bg2"/>
              </a:buClr>
              <a:buSzTx/>
              <a:buFontTx/>
              <a:buNone/>
            </a:pPr>
            <a:r>
              <a:rPr lang="en-US" altLang="en-US" sz="2400" dirty="0">
                <a:solidFill>
                  <a:srgbClr val="000000"/>
                </a:solidFill>
              </a:rPr>
              <a:t>In </a:t>
            </a:r>
            <a:r>
              <a:rPr lang="en-US" altLang="en-US" sz="2400" b="1" dirty="0">
                <a:solidFill>
                  <a:srgbClr val="000000"/>
                </a:solidFill>
              </a:rPr>
              <a:t>dialysis</a:t>
            </a:r>
            <a:r>
              <a:rPr lang="en-US" altLang="en-US" sz="2400" dirty="0">
                <a:solidFill>
                  <a:srgbClr val="000000"/>
                </a:solidFill>
              </a:rPr>
              <a:t>,</a:t>
            </a:r>
          </a:p>
          <a:p>
            <a:pPr eaLnBrk="1" hangingPunct="1">
              <a:spcAft>
                <a:spcPct val="10000"/>
              </a:spcAft>
              <a:buClr>
                <a:schemeClr val="bg2"/>
              </a:buClr>
              <a:buSzTx/>
              <a:buFontTx/>
              <a:buChar char="•"/>
            </a:pPr>
            <a:r>
              <a:rPr lang="en-US" altLang="en-US" sz="2400" dirty="0"/>
              <a:t>solvent and small solute particles pass through an artificial membrane</a:t>
            </a:r>
          </a:p>
          <a:p>
            <a:pPr eaLnBrk="1" hangingPunct="1">
              <a:spcAft>
                <a:spcPct val="10000"/>
              </a:spcAft>
              <a:buClr>
                <a:schemeClr val="bg2"/>
              </a:buClr>
              <a:buSzTx/>
              <a:buFontTx/>
              <a:buChar char="•"/>
            </a:pPr>
            <a:r>
              <a:rPr lang="en-US" altLang="en-US" sz="2400" dirty="0"/>
              <a:t>large particles are retained inside</a:t>
            </a:r>
          </a:p>
          <a:p>
            <a:pPr eaLnBrk="1" hangingPunct="1">
              <a:spcAft>
                <a:spcPct val="10000"/>
              </a:spcAft>
              <a:buClr>
                <a:schemeClr val="bg2"/>
              </a:buClr>
              <a:buSzTx/>
              <a:buFontTx/>
              <a:buChar char="•"/>
            </a:pPr>
            <a:r>
              <a:rPr lang="en-US" altLang="en-US" sz="2400" dirty="0"/>
              <a:t>waste particles such as urea from blood are removed using hemodialysis (artificial kidney) </a:t>
            </a:r>
          </a:p>
          <a:p>
            <a:pPr eaLnBrk="1" hangingPunct="1">
              <a:spcAft>
                <a:spcPct val="10000"/>
              </a:spcAft>
              <a:buClr>
                <a:schemeClr val="bg2"/>
              </a:buClr>
              <a:buSzTx/>
              <a:buFontTx/>
              <a:buChar char="•"/>
            </a:pPr>
            <a:endParaRPr lang="en-US" altLang="en-US" sz="2400" dirty="0"/>
          </a:p>
        </p:txBody>
      </p:sp>
      <p:sp>
        <p:nvSpPr>
          <p:cNvPr id="6349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80000"/>
              </a:lnSpc>
            </a:pPr>
            <a:fld id="{82A06F4E-7370-4D13-8346-511E41043450}" type="slidenum">
              <a:rPr lang="en-US" altLang="en-US">
                <a:solidFill>
                  <a:srgbClr val="FFFFFF"/>
                </a:solidFill>
              </a:rPr>
              <a:pPr>
                <a:lnSpc>
                  <a:spcPct val="80000"/>
                </a:lnSpc>
              </a:pPr>
              <a:t>30</a:t>
            </a:fld>
            <a:endParaRPr lang="en-US" altLang="en-US">
              <a:solidFill>
                <a:srgbClr val="FFFFFF"/>
              </a:solidFill>
            </a:endParaRPr>
          </a:p>
        </p:txBody>
      </p:sp>
      <p:pic>
        <p:nvPicPr>
          <p:cNvPr id="63493" name="Picture 6" descr="07_10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2421"/>
            <a:ext cx="6636618" cy="41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7"/>
          <p:cNvSpPr txBox="1">
            <a:spLocks noChangeArrowheads="1"/>
          </p:cNvSpPr>
          <p:nvPr/>
        </p:nvSpPr>
        <p:spPr bwMode="auto">
          <a:xfrm>
            <a:off x="5502876" y="4446768"/>
            <a:ext cx="54781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000" b="1" dirty="0">
                <a:latin typeface="Times New Roman" panose="02020603050405020304" pitchFamily="18" charset="0"/>
              </a:rPr>
              <a:t>(a)</a:t>
            </a:r>
            <a:r>
              <a:rPr lang="en-US" altLang="en-US" sz="2000" dirty="0">
                <a:latin typeface="Times New Roman" panose="02020603050405020304" pitchFamily="18" charset="0"/>
              </a:rPr>
              <a:t> In an isotonic solution, a red blood cell retains its normal volume. </a:t>
            </a:r>
            <a:r>
              <a:rPr lang="en-US" altLang="en-US" sz="2000" b="1" dirty="0">
                <a:latin typeface="Times New Roman" panose="02020603050405020304" pitchFamily="18" charset="0"/>
              </a:rPr>
              <a:t>(b)</a:t>
            </a:r>
            <a:r>
              <a:rPr lang="en-US" altLang="en-US" sz="2000" dirty="0">
                <a:latin typeface="Times New Roman" panose="02020603050405020304" pitchFamily="18" charset="0"/>
              </a:rPr>
              <a:t> Hemolysis: In a hypotonic solution, water flows into a red blood cell, causing it to swell and burst. </a:t>
            </a:r>
            <a:br>
              <a:rPr lang="en-US" altLang="en-US" sz="2000" dirty="0">
                <a:latin typeface="Times New Roman" panose="02020603050405020304" pitchFamily="18" charset="0"/>
              </a:rPr>
            </a:br>
            <a:r>
              <a:rPr lang="en-US" altLang="en-US" sz="2000" b="1" dirty="0">
                <a:latin typeface="Times New Roman" panose="02020603050405020304" pitchFamily="18" charset="0"/>
              </a:rPr>
              <a:t>(c)</a:t>
            </a:r>
            <a:r>
              <a:rPr lang="en-US" altLang="en-US" sz="2000" dirty="0">
                <a:latin typeface="Times New Roman" panose="02020603050405020304" pitchFamily="18" charset="0"/>
              </a:rPr>
              <a:t> Crenation: In a hypertonic solution, water leaves the red blood cell, causing it to shrink.</a:t>
            </a:r>
          </a:p>
        </p:txBody>
      </p:sp>
    </p:spTree>
    <p:extLst>
      <p:ext uri="{BB962C8B-B14F-4D97-AF65-F5344CB8AC3E}">
        <p14:creationId xmlns:p14="http://schemas.microsoft.com/office/powerpoint/2010/main" val="1407930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2208214" y="981076"/>
            <a:ext cx="7521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chemeClr val="tx1"/>
              </a:buClr>
              <a:buFontTx/>
              <a:buNone/>
            </a:pPr>
            <a:r>
              <a:rPr lang="en-US" altLang="en-US" sz="2000">
                <a:latin typeface="Arial" panose="020B0604020202020204" pitchFamily="34" charset="0"/>
                <a:ea typeface="MS PGothic" panose="020B0600070205080204" pitchFamily="34" charset="-128"/>
              </a:rPr>
              <a:t>-</a:t>
            </a:r>
            <a:r>
              <a:rPr lang="en-US" altLang="en-US" sz="2000">
                <a:solidFill>
                  <a:srgbClr val="3333FF"/>
                </a:solidFill>
                <a:latin typeface="Arial" panose="020B0604020202020204" pitchFamily="34" charset="0"/>
                <a:ea typeface="MS PGothic" panose="020B0600070205080204" pitchFamily="34" charset="-128"/>
              </a:rPr>
              <a:t> Peripheral proteins </a:t>
            </a:r>
            <a:r>
              <a:rPr lang="en-US" altLang="en-US" sz="2000">
                <a:latin typeface="Arial" panose="020B0604020202020204" pitchFamily="34" charset="0"/>
                <a:ea typeface="MS PGothic" panose="020B0600070205080204" pitchFamily="34" charset="-128"/>
              </a:rPr>
              <a:t>are embedded within the membrane and extend outward on one side only.</a:t>
            </a:r>
          </a:p>
        </p:txBody>
      </p:sp>
      <p:sp>
        <p:nvSpPr>
          <p:cNvPr id="3" name="TextBox 4"/>
          <p:cNvSpPr txBox="1">
            <a:spLocks noChangeArrowheads="1"/>
          </p:cNvSpPr>
          <p:nvPr/>
        </p:nvSpPr>
        <p:spPr bwMode="auto">
          <a:xfrm>
            <a:off x="2216151" y="1827213"/>
            <a:ext cx="597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chemeClr val="tx1"/>
              </a:buClr>
              <a:buFontTx/>
              <a:buNone/>
            </a:pPr>
            <a:r>
              <a:rPr lang="en-US" altLang="en-US" sz="2000">
                <a:latin typeface="Arial" panose="020B0604020202020204" pitchFamily="34" charset="0"/>
                <a:ea typeface="MS PGothic" panose="020B0600070205080204" pitchFamily="34" charset="-128"/>
              </a:rPr>
              <a:t>-</a:t>
            </a:r>
            <a:r>
              <a:rPr lang="en-US" altLang="en-US" sz="2000">
                <a:solidFill>
                  <a:srgbClr val="3333FF"/>
                </a:solidFill>
                <a:latin typeface="Arial" panose="020B0604020202020204" pitchFamily="34" charset="0"/>
                <a:ea typeface="MS PGothic" panose="020B0600070205080204" pitchFamily="34" charset="-128"/>
              </a:rPr>
              <a:t> Integral proteins </a:t>
            </a:r>
            <a:r>
              <a:rPr lang="en-US" altLang="en-US" sz="2000">
                <a:latin typeface="Arial" panose="020B0604020202020204" pitchFamily="34" charset="0"/>
                <a:ea typeface="MS PGothic" panose="020B0600070205080204" pitchFamily="34" charset="-128"/>
              </a:rPr>
              <a:t>extend through the entire bilayer.</a:t>
            </a:r>
          </a:p>
        </p:txBody>
      </p:sp>
      <p:sp>
        <p:nvSpPr>
          <p:cNvPr id="4" name="TextBox 5"/>
          <p:cNvSpPr txBox="1">
            <a:spLocks noChangeArrowheads="1"/>
          </p:cNvSpPr>
          <p:nvPr/>
        </p:nvSpPr>
        <p:spPr bwMode="auto">
          <a:xfrm>
            <a:off x="2201863" y="2482851"/>
            <a:ext cx="7593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latin typeface="Arial" panose="020B0604020202020204" pitchFamily="34" charset="0"/>
                <a:ea typeface="MS PGothic" panose="020B0600070205080204" pitchFamily="34" charset="-128"/>
              </a:rPr>
              <a:t>- Sometimes carbohydrates are attached to the exterior of the cell forming </a:t>
            </a:r>
            <a:r>
              <a:rPr lang="en-US" altLang="en-US" sz="2000" dirty="0">
                <a:solidFill>
                  <a:srgbClr val="3333FF"/>
                </a:solidFill>
                <a:latin typeface="Arial" panose="020B0604020202020204" pitchFamily="34" charset="0"/>
                <a:ea typeface="MS PGothic" panose="020B0600070205080204" pitchFamily="34" charset="-128"/>
              </a:rPr>
              <a:t>glycolipids </a:t>
            </a:r>
            <a:r>
              <a:rPr lang="en-US" altLang="en-US" sz="2000" dirty="0">
                <a:latin typeface="Arial" panose="020B0604020202020204" pitchFamily="34" charset="0"/>
                <a:ea typeface="MS PGothic" panose="020B0600070205080204" pitchFamily="34" charset="-128"/>
              </a:rPr>
              <a:t>and </a:t>
            </a:r>
            <a:r>
              <a:rPr lang="en-US" altLang="en-US" sz="2000" dirty="0">
                <a:solidFill>
                  <a:srgbClr val="3333FF"/>
                </a:solidFill>
                <a:latin typeface="Arial" panose="020B0604020202020204" pitchFamily="34" charset="0"/>
                <a:ea typeface="MS PGothic" panose="020B0600070205080204" pitchFamily="34" charset="-128"/>
              </a:rPr>
              <a:t>glycoproteins</a:t>
            </a:r>
            <a:r>
              <a:rPr lang="en-US" altLang="en-US" sz="2000" dirty="0">
                <a:latin typeface="Arial" panose="020B0604020202020204" pitchFamily="34" charset="0"/>
                <a:ea typeface="MS PGothic" panose="020B0600070205080204" pitchFamily="34" charset="-128"/>
              </a:rPr>
              <a:t>.</a:t>
            </a:r>
          </a:p>
        </p:txBody>
      </p:sp>
      <p:sp>
        <p:nvSpPr>
          <p:cNvPr id="45061" name="Text Box 6"/>
          <p:cNvSpPr txBox="1">
            <a:spLocks noChangeArrowheads="1"/>
          </p:cNvSpPr>
          <p:nvPr/>
        </p:nvSpPr>
        <p:spPr bwMode="auto">
          <a:xfrm>
            <a:off x="4946650" y="246063"/>
            <a:ext cx="2374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chemeClr val="accent2"/>
                </a:solidFill>
                <a:latin typeface="Arial" panose="020B0604020202020204" pitchFamily="34" charset="0"/>
              </a:rPr>
              <a:t>Cell Membrane</a:t>
            </a:r>
          </a:p>
        </p:txBody>
      </p:sp>
      <p:pic>
        <p:nvPicPr>
          <p:cNvPr id="45062" name="Picture 7" descr="s41"/>
          <p:cNvPicPr>
            <a:picLocks noChangeAspect="1" noChangeArrowheads="1"/>
          </p:cNvPicPr>
          <p:nvPr/>
        </p:nvPicPr>
        <p:blipFill>
          <a:blip r:embed="rId2">
            <a:extLst>
              <a:ext uri="{28A0092B-C50C-407E-A947-70E740481C1C}">
                <a14:useLocalDpi xmlns:a14="http://schemas.microsoft.com/office/drawing/2010/main" val="0"/>
              </a:ext>
            </a:extLst>
          </a:blip>
          <a:srcRect b="10754"/>
          <a:stretch>
            <a:fillRect/>
          </a:stretch>
        </p:blipFill>
        <p:spPr bwMode="auto">
          <a:xfrm>
            <a:off x="3719514" y="3429000"/>
            <a:ext cx="51847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655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6"/>
          <p:cNvSpPr txBox="1">
            <a:spLocks noChangeArrowheads="1"/>
          </p:cNvSpPr>
          <p:nvPr/>
        </p:nvSpPr>
        <p:spPr bwMode="auto">
          <a:xfrm>
            <a:off x="3575051" y="246063"/>
            <a:ext cx="52546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chemeClr val="accent2"/>
                </a:solidFill>
                <a:latin typeface="Arial" panose="020B0604020202020204" pitchFamily="34" charset="0"/>
              </a:rPr>
              <a:t>Transport Across a Cell Membrane</a:t>
            </a:r>
          </a:p>
        </p:txBody>
      </p:sp>
      <p:sp>
        <p:nvSpPr>
          <p:cNvPr id="46083" name="Text Box 3"/>
          <p:cNvSpPr txBox="1">
            <a:spLocks noChangeArrowheads="1"/>
          </p:cNvSpPr>
          <p:nvPr/>
        </p:nvSpPr>
        <p:spPr bwMode="auto">
          <a:xfrm>
            <a:off x="2092326" y="1196976"/>
            <a:ext cx="8220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chemeClr val="tx1"/>
              </a:buClr>
              <a:buFontTx/>
              <a:buNone/>
            </a:pPr>
            <a:r>
              <a:rPr lang="en-US" altLang="en-US" sz="1800">
                <a:solidFill>
                  <a:srgbClr val="C00000"/>
                </a:solidFill>
                <a:latin typeface="Arial" panose="020B0604020202020204" pitchFamily="34" charset="0"/>
                <a:ea typeface="MS PGothic" panose="020B0600070205080204" pitchFamily="34" charset="-128"/>
              </a:rPr>
              <a:t>Simple Diffusion: </a:t>
            </a:r>
            <a:r>
              <a:rPr lang="en-US" altLang="en-US" sz="1800">
                <a:latin typeface="Arial" panose="020B0604020202020204" pitchFamily="34" charset="0"/>
                <a:ea typeface="MS PGothic" panose="020B0600070205080204" pitchFamily="34" charset="-128"/>
              </a:rPr>
              <a:t>Small molecules like O</a:t>
            </a:r>
            <a:r>
              <a:rPr lang="en-US" altLang="en-US" sz="1800" baseline="-25000">
                <a:latin typeface="Arial" panose="020B0604020202020204" pitchFamily="34" charset="0"/>
                <a:ea typeface="MS PGothic" panose="020B0600070205080204" pitchFamily="34" charset="-128"/>
              </a:rPr>
              <a:t>2</a:t>
            </a:r>
            <a:r>
              <a:rPr lang="en-US" altLang="en-US" sz="1800">
                <a:latin typeface="Arial" panose="020B0604020202020204" pitchFamily="34" charset="0"/>
                <a:ea typeface="MS PGothic" panose="020B0600070205080204" pitchFamily="34" charset="-128"/>
              </a:rPr>
              <a:t> and CO</a:t>
            </a:r>
            <a:r>
              <a:rPr lang="en-US" altLang="en-US" sz="1800" baseline="-25000">
                <a:latin typeface="Arial" panose="020B0604020202020204" pitchFamily="34" charset="0"/>
                <a:ea typeface="MS PGothic" panose="020B0600070205080204" pitchFamily="34" charset="-128"/>
              </a:rPr>
              <a:t>2</a:t>
            </a:r>
            <a:r>
              <a:rPr lang="en-US" altLang="en-US" sz="1800">
                <a:latin typeface="Arial" panose="020B0604020202020204" pitchFamily="34" charset="0"/>
                <a:ea typeface="MS PGothic" panose="020B0600070205080204" pitchFamily="34" charset="-128"/>
              </a:rPr>
              <a:t> can diffuse through the cell membrane, traveling from </a:t>
            </a:r>
            <a:r>
              <a:rPr lang="en-US" altLang="en-US" sz="1800">
                <a:solidFill>
                  <a:srgbClr val="3333FF"/>
                </a:solidFill>
                <a:latin typeface="Arial" panose="020B0604020202020204" pitchFamily="34" charset="0"/>
                <a:ea typeface="MS PGothic" panose="020B0600070205080204" pitchFamily="34" charset="-128"/>
              </a:rPr>
              <a:t>higher </a:t>
            </a:r>
            <a:r>
              <a:rPr lang="en-US" altLang="en-US" sz="1800">
                <a:latin typeface="Arial" panose="020B0604020202020204" pitchFamily="34" charset="0"/>
                <a:ea typeface="MS PGothic" panose="020B0600070205080204" pitchFamily="34" charset="-128"/>
              </a:rPr>
              <a:t>to </a:t>
            </a:r>
            <a:r>
              <a:rPr lang="en-US" altLang="en-US" sz="1800">
                <a:solidFill>
                  <a:srgbClr val="3333FF"/>
                </a:solidFill>
                <a:latin typeface="Arial" panose="020B0604020202020204" pitchFamily="34" charset="0"/>
                <a:ea typeface="MS PGothic" panose="020B0600070205080204" pitchFamily="34" charset="-128"/>
              </a:rPr>
              <a:t>lower </a:t>
            </a:r>
            <a:r>
              <a:rPr lang="en-US" altLang="en-US" sz="1800">
                <a:latin typeface="Arial" panose="020B0604020202020204" pitchFamily="34" charset="0"/>
                <a:ea typeface="MS PGothic" panose="020B0600070205080204" pitchFamily="34" charset="-128"/>
              </a:rPr>
              <a:t>concentration.</a:t>
            </a:r>
          </a:p>
        </p:txBody>
      </p:sp>
      <p:sp>
        <p:nvSpPr>
          <p:cNvPr id="4" name="TextBox 3"/>
          <p:cNvSpPr txBox="1">
            <a:spLocks noChangeArrowheads="1"/>
          </p:cNvSpPr>
          <p:nvPr/>
        </p:nvSpPr>
        <p:spPr bwMode="auto">
          <a:xfrm>
            <a:off x="2084389" y="2065338"/>
            <a:ext cx="7991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C00000"/>
                </a:solidFill>
                <a:latin typeface="Arial" panose="020B0604020202020204" pitchFamily="34" charset="0"/>
                <a:ea typeface="MS PGothic" panose="020B0600070205080204" pitchFamily="34" charset="-128"/>
              </a:rPr>
              <a:t>Facilitated Transport:</a:t>
            </a:r>
            <a:r>
              <a:rPr lang="en-US" altLang="en-US" sz="1800">
                <a:solidFill>
                  <a:schemeClr val="accent2"/>
                </a:solidFill>
                <a:latin typeface="Arial" panose="020B0604020202020204" pitchFamily="34" charset="0"/>
                <a:ea typeface="MS PGothic" panose="020B0600070205080204" pitchFamily="34" charset="-128"/>
              </a:rPr>
              <a:t> </a:t>
            </a:r>
            <a:r>
              <a:rPr lang="en-US" altLang="en-US" sz="1800">
                <a:latin typeface="Arial" panose="020B0604020202020204" pitchFamily="34" charset="0"/>
                <a:ea typeface="MS PGothic" panose="020B0600070205080204" pitchFamily="34" charset="-128"/>
              </a:rPr>
              <a:t>Larger polar molecules (glucose) and ions (Cl</a:t>
            </a:r>
            <a:r>
              <a:rPr lang="en-US" altLang="en-US" sz="1800" baseline="30000">
                <a:latin typeface="Arial" panose="020B0604020202020204" pitchFamily="34" charset="0"/>
                <a:ea typeface="MS PGothic" panose="020B0600070205080204" pitchFamily="34" charset="-128"/>
              </a:rPr>
              <a:t>-</a:t>
            </a:r>
            <a:r>
              <a:rPr lang="en-US" altLang="en-US" sz="1800">
                <a:latin typeface="Arial" panose="020B0604020202020204" pitchFamily="34" charset="0"/>
                <a:ea typeface="MS PGothic" panose="020B0600070205080204" pitchFamily="34" charset="-128"/>
              </a:rPr>
              <a:t> and HCO</a:t>
            </a:r>
            <a:r>
              <a:rPr lang="en-US" altLang="en-US" sz="1800" baseline="-25000">
                <a:latin typeface="Arial" panose="020B0604020202020204" pitchFamily="34" charset="0"/>
                <a:ea typeface="MS PGothic" panose="020B0600070205080204" pitchFamily="34" charset="-128"/>
              </a:rPr>
              <a:t>3</a:t>
            </a:r>
            <a:r>
              <a:rPr lang="en-US" altLang="en-US" sz="1800" baseline="30000">
                <a:latin typeface="Arial" panose="020B0604020202020204" pitchFamily="34" charset="0"/>
                <a:ea typeface="MS PGothic" panose="020B0600070205080204" pitchFamily="34" charset="-128"/>
              </a:rPr>
              <a:t>-</a:t>
            </a:r>
            <a:r>
              <a:rPr lang="en-US" altLang="en-US" sz="1800">
                <a:latin typeface="Arial" panose="020B0604020202020204" pitchFamily="34" charset="0"/>
                <a:ea typeface="MS PGothic" panose="020B0600070205080204" pitchFamily="34" charset="-128"/>
              </a:rPr>
              <a:t>) travel through </a:t>
            </a:r>
            <a:r>
              <a:rPr lang="en-US" altLang="en-US" sz="1800">
                <a:solidFill>
                  <a:srgbClr val="3333FF"/>
                </a:solidFill>
                <a:latin typeface="Arial" panose="020B0604020202020204" pitchFamily="34" charset="0"/>
                <a:ea typeface="MS PGothic" panose="020B0600070205080204" pitchFamily="34" charset="-128"/>
              </a:rPr>
              <a:t>integral protein channels</a:t>
            </a:r>
            <a:r>
              <a:rPr lang="en-US" altLang="en-US" sz="1800">
                <a:latin typeface="Arial" panose="020B0604020202020204" pitchFamily="34" charset="0"/>
                <a:ea typeface="MS PGothic" panose="020B0600070205080204" pitchFamily="34" charset="-128"/>
              </a:rPr>
              <a:t>.</a:t>
            </a:r>
            <a:endParaRPr lang="en-US" altLang="en-US" sz="1800" baseline="30000">
              <a:latin typeface="Arial" panose="020B0604020202020204" pitchFamily="34" charset="0"/>
              <a:ea typeface="MS PGothic" panose="020B0600070205080204" pitchFamily="34" charset="-128"/>
            </a:endParaRPr>
          </a:p>
        </p:txBody>
      </p:sp>
      <p:sp>
        <p:nvSpPr>
          <p:cNvPr id="6" name="TextBox 5"/>
          <p:cNvSpPr txBox="1">
            <a:spLocks noChangeArrowheads="1"/>
          </p:cNvSpPr>
          <p:nvPr/>
        </p:nvSpPr>
        <p:spPr bwMode="auto">
          <a:xfrm>
            <a:off x="2092325" y="2852738"/>
            <a:ext cx="8324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C00000"/>
                </a:solidFill>
                <a:latin typeface="Arial" panose="020B0604020202020204" pitchFamily="34" charset="0"/>
                <a:ea typeface="MS PGothic" panose="020B0600070205080204" pitchFamily="34" charset="-128"/>
              </a:rPr>
              <a:t>Active Transport: </a:t>
            </a:r>
            <a:r>
              <a:rPr lang="en-US" altLang="en-US" sz="1800" dirty="0">
                <a:latin typeface="Arial" panose="020B0604020202020204" pitchFamily="34" charset="0"/>
                <a:ea typeface="MS PGothic" panose="020B0600070205080204" pitchFamily="34" charset="-128"/>
              </a:rPr>
              <a:t>Other ions, Na</a:t>
            </a:r>
            <a:r>
              <a:rPr lang="en-US" altLang="en-US" sz="1800" baseline="30000" dirty="0">
                <a:latin typeface="Arial" panose="020B0604020202020204" pitchFamily="34" charset="0"/>
                <a:ea typeface="MS PGothic" panose="020B0600070205080204" pitchFamily="34" charset="-128"/>
              </a:rPr>
              <a:t>+</a:t>
            </a:r>
            <a:r>
              <a:rPr lang="en-US" altLang="en-US" sz="1800" dirty="0">
                <a:latin typeface="Arial" panose="020B0604020202020204" pitchFamily="34" charset="0"/>
                <a:ea typeface="MS PGothic" panose="020B0600070205080204" pitchFamily="34" charset="-128"/>
              </a:rPr>
              <a:t>, K</a:t>
            </a:r>
            <a:r>
              <a:rPr lang="en-US" altLang="en-US" sz="1800" baseline="30000" dirty="0">
                <a:latin typeface="Arial" panose="020B0604020202020204" pitchFamily="34" charset="0"/>
                <a:ea typeface="MS PGothic" panose="020B0600070205080204" pitchFamily="34" charset="-128"/>
              </a:rPr>
              <a:t>+</a:t>
            </a:r>
            <a:r>
              <a:rPr lang="en-US" altLang="en-US" sz="1800" dirty="0">
                <a:latin typeface="Arial" panose="020B0604020202020204" pitchFamily="34" charset="0"/>
                <a:ea typeface="MS PGothic" panose="020B0600070205080204" pitchFamily="34" charset="-128"/>
              </a:rPr>
              <a:t>, and Ca</a:t>
            </a:r>
            <a:r>
              <a:rPr lang="en-US" altLang="en-US" sz="1800" baseline="30000" dirty="0">
                <a:latin typeface="Arial" panose="020B0604020202020204" pitchFamily="34" charset="0"/>
                <a:ea typeface="MS PGothic" panose="020B0600070205080204" pitchFamily="34" charset="-128"/>
              </a:rPr>
              <a:t>2+</a:t>
            </a:r>
            <a:r>
              <a:rPr lang="en-US" altLang="en-US" sz="1800" dirty="0">
                <a:latin typeface="Arial" panose="020B0604020202020204" pitchFamily="34" charset="0"/>
                <a:ea typeface="MS PGothic" panose="020B0600070205080204" pitchFamily="34" charset="-128"/>
              </a:rPr>
              <a:t>, move </a:t>
            </a:r>
            <a:r>
              <a:rPr lang="en-US" altLang="en-US" sz="1800" dirty="0">
                <a:solidFill>
                  <a:srgbClr val="3333FF"/>
                </a:solidFill>
                <a:latin typeface="Arial" panose="020B0604020202020204" pitchFamily="34" charset="0"/>
                <a:ea typeface="MS PGothic" panose="020B0600070205080204" pitchFamily="34" charset="-128"/>
              </a:rPr>
              <a:t>against </a:t>
            </a:r>
            <a:r>
              <a:rPr lang="en-US" altLang="en-US" sz="1800" dirty="0">
                <a:latin typeface="Arial" panose="020B0604020202020204" pitchFamily="34" charset="0"/>
                <a:ea typeface="MS PGothic" panose="020B0600070205080204" pitchFamily="34" charset="-128"/>
              </a:rPr>
              <a:t>the concentration gradient; this required energy input.</a:t>
            </a:r>
          </a:p>
        </p:txBody>
      </p:sp>
      <p:pic>
        <p:nvPicPr>
          <p:cNvPr id="46086" name="Picture 6" descr="smi26573_1907"/>
          <p:cNvPicPr>
            <a:picLocks noChangeAspect="1" noChangeArrowheads="1"/>
          </p:cNvPicPr>
          <p:nvPr/>
        </p:nvPicPr>
        <p:blipFill>
          <a:blip r:embed="rId2">
            <a:extLst>
              <a:ext uri="{28A0092B-C50C-407E-A947-70E740481C1C}">
                <a14:useLocalDpi xmlns:a14="http://schemas.microsoft.com/office/drawing/2010/main" val="0"/>
              </a:ext>
            </a:extLst>
          </a:blip>
          <a:srcRect t="3860"/>
          <a:stretch>
            <a:fillRect/>
          </a:stretch>
        </p:blipFill>
        <p:spPr bwMode="auto">
          <a:xfrm>
            <a:off x="5991225" y="3429000"/>
            <a:ext cx="45212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01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Types of Solution</a:t>
            </a:r>
            <a:endParaRPr lang="en-US" dirty="0"/>
          </a:p>
        </p:txBody>
      </p:sp>
      <p:sp>
        <p:nvSpPr>
          <p:cNvPr id="3" name="Content Placeholder 2"/>
          <p:cNvSpPr>
            <a:spLocks noGrp="1"/>
          </p:cNvSpPr>
          <p:nvPr>
            <p:ph idx="1"/>
          </p:nvPr>
        </p:nvSpPr>
        <p:spPr/>
        <p:txBody>
          <a:bodyPr/>
          <a:lstStyle/>
          <a:p>
            <a:r>
              <a:rPr lang="en-US" altLang="en-US" sz="3200" dirty="0" smtClean="0"/>
              <a:t>Colloid – appears to be a homogeneous mixture, but particles are much bigger, but </a:t>
            </a:r>
            <a:r>
              <a:rPr lang="en-US" altLang="en-US" sz="3200" u="sng" dirty="0" smtClean="0"/>
              <a:t>not filterable</a:t>
            </a:r>
            <a:r>
              <a:rPr lang="en-US" altLang="en-US" sz="3200" dirty="0" smtClean="0"/>
              <a:t>. E.g. Fog, smoke, whipped cream, mayonnaise, etc.</a:t>
            </a:r>
          </a:p>
          <a:p>
            <a:r>
              <a:rPr lang="en-US" altLang="en-US" sz="3200" dirty="0" smtClean="0"/>
              <a:t>Suspension: larger particle sizes, filterable. E.g. mud, freshly squeezed orange juice.</a:t>
            </a:r>
          </a:p>
          <a:p>
            <a:endParaRPr lang="en-US" dirty="0"/>
          </a:p>
        </p:txBody>
      </p:sp>
      <p:sp>
        <p:nvSpPr>
          <p:cNvPr id="4" name="Rectangle 3"/>
          <p:cNvSpPr/>
          <p:nvPr/>
        </p:nvSpPr>
        <p:spPr>
          <a:xfrm>
            <a:off x="4388898" y="3244334"/>
            <a:ext cx="3414204" cy="369332"/>
          </a:xfrm>
          <a:prstGeom prst="rect">
            <a:avLst/>
          </a:prstGeom>
        </p:spPr>
        <p:txBody>
          <a:bodyPr wrap="none">
            <a:spAutoFit/>
          </a:bodyPr>
          <a:lstStyle/>
          <a:p>
            <a:r>
              <a:rPr lang="en-US" altLang="en-US" dirty="0" smtClean="0"/>
              <a:t>Solubility and the Solution Process</a:t>
            </a:r>
            <a:endParaRPr lang="en-US" dirty="0"/>
          </a:p>
        </p:txBody>
      </p:sp>
    </p:spTree>
    <p:extLst>
      <p:ext uri="{BB962C8B-B14F-4D97-AF65-F5344CB8AC3E}">
        <p14:creationId xmlns:p14="http://schemas.microsoft.com/office/powerpoint/2010/main" val="337030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Solubility and the Solution Process</a:t>
            </a:r>
            <a:endParaRPr lang="en-US" dirty="0"/>
          </a:p>
        </p:txBody>
      </p:sp>
      <p:sp>
        <p:nvSpPr>
          <p:cNvPr id="4" name="Rectangle 3"/>
          <p:cNvSpPr>
            <a:spLocks noGrp="1" noChangeArrowheads="1"/>
          </p:cNvSpPr>
          <p:nvPr>
            <p:ph idx="1"/>
          </p:nvPr>
        </p:nvSpPr>
        <p:spPr>
          <a:xfrm>
            <a:off x="319216" y="1463160"/>
            <a:ext cx="5027141" cy="5020018"/>
          </a:xfrm>
        </p:spPr>
        <p:txBody>
          <a:bodyPr>
            <a:noAutofit/>
          </a:bodyPr>
          <a:lstStyle/>
          <a:p>
            <a:r>
              <a:rPr lang="en-US" altLang="en-US" dirty="0"/>
              <a:t>The solid dissolves rapidly at first but as the solution approaches saturation the net rate of dissolution decreases since the process is in </a:t>
            </a:r>
            <a:r>
              <a:rPr lang="en-US" altLang="en-US" i="1" dirty="0"/>
              <a:t>dynamic equilibrium</a:t>
            </a:r>
            <a:r>
              <a:rPr lang="en-US" altLang="en-US" dirty="0"/>
              <a:t>.  </a:t>
            </a:r>
          </a:p>
          <a:p>
            <a:r>
              <a:rPr lang="en-US" altLang="en-US" dirty="0"/>
              <a:t>When the solution has reached equilibrium the amount of solute does not change with time; </a:t>
            </a:r>
          </a:p>
          <a:p>
            <a:r>
              <a:rPr lang="en-US" altLang="en-US" dirty="0"/>
              <a:t>At equilibrium: </a:t>
            </a:r>
            <a:r>
              <a:rPr lang="en-US" altLang="en-US" b="1" i="1" dirty="0"/>
              <a:t>the rate of dissolution = rate of solution</a:t>
            </a:r>
          </a:p>
        </p:txBody>
      </p:sp>
      <p:pic>
        <p:nvPicPr>
          <p:cNvPr id="5" name="Picture 4" descr="fig12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417276" y="1481609"/>
            <a:ext cx="3262183" cy="41744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6"/>
          <p:cNvSpPr txBox="1">
            <a:spLocks noChangeArrowheads="1"/>
          </p:cNvSpPr>
          <p:nvPr/>
        </p:nvSpPr>
        <p:spPr bwMode="auto">
          <a:xfrm>
            <a:off x="7029538" y="5744389"/>
            <a:ext cx="3673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smtClean="0"/>
              <a:t>Solubility </a:t>
            </a:r>
            <a:r>
              <a:rPr lang="en-US" altLang="en-US" sz="2000" dirty="0"/>
              <a:t>Equilibrium</a:t>
            </a:r>
          </a:p>
        </p:txBody>
      </p:sp>
    </p:spTree>
    <p:extLst>
      <p:ext uri="{BB962C8B-B14F-4D97-AF65-F5344CB8AC3E}">
        <p14:creationId xmlns:p14="http://schemas.microsoft.com/office/powerpoint/2010/main" val="339872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838200" y="0"/>
            <a:ext cx="10515600" cy="1325563"/>
          </a:xfrm>
        </p:spPr>
        <p:txBody>
          <a:bodyPr/>
          <a:lstStyle/>
          <a:p>
            <a:r>
              <a:rPr lang="en-US" altLang="en-US" dirty="0"/>
              <a:t>Solubility and the Solution </a:t>
            </a:r>
            <a:r>
              <a:rPr lang="en-US" altLang="en-US" dirty="0" smtClean="0"/>
              <a:t>Process</a:t>
            </a:r>
            <a:endParaRPr lang="en-US" altLang="en-US" dirty="0"/>
          </a:p>
        </p:txBody>
      </p:sp>
      <p:sp>
        <p:nvSpPr>
          <p:cNvPr id="210947" name="Rectangle 3"/>
          <p:cNvSpPr>
            <a:spLocks noGrp="1" noChangeArrowheads="1"/>
          </p:cNvSpPr>
          <p:nvPr>
            <p:ph type="body" idx="1"/>
          </p:nvPr>
        </p:nvSpPr>
        <p:spPr>
          <a:xfrm>
            <a:off x="675501" y="1491049"/>
            <a:ext cx="11236411" cy="4953000"/>
          </a:xfrm>
        </p:spPr>
        <p:txBody>
          <a:bodyPr>
            <a:normAutofit/>
          </a:bodyPr>
          <a:lstStyle/>
          <a:p>
            <a:pPr>
              <a:lnSpc>
                <a:spcPct val="90000"/>
              </a:lnSpc>
            </a:pPr>
            <a:r>
              <a:rPr lang="en-US" altLang="en-US" b="1" dirty="0"/>
              <a:t>Saturated solution</a:t>
            </a:r>
            <a:r>
              <a:rPr lang="en-US" altLang="en-US" dirty="0"/>
              <a:t>: maximum amount of solute is dissolved in solvent. Trying to dissolve more results in undissolved solute in container.</a:t>
            </a:r>
            <a:endParaRPr lang="en-US" altLang="en-US" b="1" dirty="0"/>
          </a:p>
          <a:p>
            <a:pPr>
              <a:lnSpc>
                <a:spcPct val="90000"/>
              </a:lnSpc>
            </a:pPr>
            <a:r>
              <a:rPr lang="en-US" altLang="en-US" b="1" dirty="0"/>
              <a:t>Solubility</a:t>
            </a:r>
            <a:r>
              <a:rPr lang="en-US" altLang="en-US" dirty="0"/>
              <a:t>: Amount of solute that dissolves in a solvent to produce a saturated solution. (Solubility often expressed in g/100 </a:t>
            </a:r>
            <a:r>
              <a:rPr lang="en-US" altLang="en-US" dirty="0" err="1"/>
              <a:t>mL.</a:t>
            </a:r>
            <a:r>
              <a:rPr lang="en-US" altLang="en-US" dirty="0"/>
              <a:t>)</a:t>
            </a:r>
          </a:p>
          <a:p>
            <a:pPr>
              <a:lnSpc>
                <a:spcPct val="90000"/>
              </a:lnSpc>
              <a:buFontTx/>
              <a:buNone/>
            </a:pPr>
            <a:r>
              <a:rPr lang="en-US" altLang="en-US" dirty="0"/>
              <a:t>	E.g. 0.30 g of I</a:t>
            </a:r>
            <a:r>
              <a:rPr lang="en-US" altLang="en-US" baseline="-25000" dirty="0"/>
              <a:t>2</a:t>
            </a:r>
            <a:r>
              <a:rPr lang="en-US" altLang="en-US" dirty="0"/>
              <a:t> dissolved in 1000 g of H</a:t>
            </a:r>
            <a:r>
              <a:rPr lang="en-US" altLang="en-US" baseline="-25000" dirty="0"/>
              <a:t>2</a:t>
            </a:r>
            <a:r>
              <a:rPr lang="en-US" altLang="en-US" dirty="0"/>
              <a:t>O.</a:t>
            </a:r>
            <a:endParaRPr lang="en-US" altLang="en-US" b="1" dirty="0"/>
          </a:p>
          <a:p>
            <a:pPr>
              <a:lnSpc>
                <a:spcPct val="90000"/>
              </a:lnSpc>
            </a:pPr>
            <a:r>
              <a:rPr lang="en-US" altLang="en-US" b="1" dirty="0"/>
              <a:t>Unsaturated solution</a:t>
            </a:r>
            <a:r>
              <a:rPr lang="en-US" altLang="en-US" dirty="0"/>
              <a:t>: less than max. amount of solute is dissolved in solvent. </a:t>
            </a:r>
          </a:p>
          <a:p>
            <a:pPr>
              <a:lnSpc>
                <a:spcPct val="90000"/>
              </a:lnSpc>
              <a:buFontTx/>
              <a:buNone/>
            </a:pPr>
            <a:r>
              <a:rPr lang="en-US" altLang="en-US" dirty="0"/>
              <a:t>	E.g. 0.20 g of I</a:t>
            </a:r>
            <a:r>
              <a:rPr lang="en-US" altLang="en-US" baseline="-25000" dirty="0"/>
              <a:t>2</a:t>
            </a:r>
            <a:r>
              <a:rPr lang="en-US" altLang="en-US" dirty="0"/>
              <a:t> dissolved in 1000 g of H</a:t>
            </a:r>
            <a:r>
              <a:rPr lang="en-US" altLang="en-US" baseline="-25000" dirty="0"/>
              <a:t>2</a:t>
            </a:r>
            <a:r>
              <a:rPr lang="en-US" altLang="en-US" dirty="0"/>
              <a:t>O.</a:t>
            </a:r>
          </a:p>
          <a:p>
            <a:pPr>
              <a:lnSpc>
                <a:spcPct val="90000"/>
              </a:lnSpc>
            </a:pPr>
            <a:r>
              <a:rPr lang="en-US" altLang="en-US" b="1" dirty="0"/>
              <a:t>Supersaturation</a:t>
            </a:r>
            <a:r>
              <a:rPr lang="en-US" altLang="en-US" dirty="0"/>
              <a:t> = more solute in solution than normally allowed; we call this a supersaturated solution. </a:t>
            </a:r>
          </a:p>
        </p:txBody>
      </p:sp>
    </p:spTree>
    <p:extLst>
      <p:ext uri="{BB962C8B-B14F-4D97-AF65-F5344CB8AC3E}">
        <p14:creationId xmlns:p14="http://schemas.microsoft.com/office/powerpoint/2010/main" val="2900411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145" y="76800"/>
            <a:ext cx="10515600" cy="1325563"/>
          </a:xfrm>
        </p:spPr>
        <p:txBody>
          <a:bodyPr/>
          <a:lstStyle/>
          <a:p>
            <a:pPr algn="ctr"/>
            <a:r>
              <a:rPr lang="en-US" b="1" dirty="0" smtClean="0">
                <a:ea typeface="ＭＳ Ｐゴシック" pitchFamily="1" charset="-128"/>
              </a:rPr>
              <a:t>Solubility and Temperature</a:t>
            </a:r>
            <a:br>
              <a:rPr lang="en-US" b="1" dirty="0" smtClean="0">
                <a:ea typeface="ＭＳ Ｐゴシック" pitchFamily="1" charset="-128"/>
              </a:rPr>
            </a:br>
            <a:endParaRPr lang="en-US" dirty="0"/>
          </a:p>
        </p:txBody>
      </p:sp>
      <p:sp>
        <p:nvSpPr>
          <p:cNvPr id="3" name="Content Placeholder 2"/>
          <p:cNvSpPr>
            <a:spLocks noGrp="1"/>
          </p:cNvSpPr>
          <p:nvPr>
            <p:ph idx="1"/>
          </p:nvPr>
        </p:nvSpPr>
        <p:spPr>
          <a:xfrm>
            <a:off x="238897" y="1117170"/>
            <a:ext cx="5239265" cy="5497813"/>
          </a:xfrm>
        </p:spPr>
        <p:txBody>
          <a:bodyPr>
            <a:normAutofit/>
          </a:bodyPr>
          <a:lstStyle/>
          <a:p>
            <a:pPr>
              <a:defRPr/>
            </a:pPr>
            <a:r>
              <a:rPr lang="en-US" sz="3200" dirty="0" smtClean="0">
                <a:ea typeface="ＭＳ Ｐゴシック" pitchFamily="1" charset="-128"/>
              </a:rPr>
              <a:t>The </a:t>
            </a:r>
            <a:r>
              <a:rPr lang="en-US" sz="3200" dirty="0">
                <a:ea typeface="ＭＳ Ｐゴシック" pitchFamily="1" charset="-128"/>
              </a:rPr>
              <a:t>solubility of most solids dissolved in water</a:t>
            </a:r>
            <a:r>
              <a:rPr lang="en-US" sz="3200" i="1" dirty="0">
                <a:ea typeface="ＭＳ Ｐゴシック" pitchFamily="1" charset="-128"/>
              </a:rPr>
              <a:t> increases</a:t>
            </a:r>
            <a:r>
              <a:rPr lang="en-US" sz="3200" dirty="0">
                <a:ea typeface="ＭＳ Ｐゴシック" pitchFamily="1" charset="-128"/>
              </a:rPr>
              <a:t> with temperature.</a:t>
            </a:r>
          </a:p>
          <a:p>
            <a:pPr>
              <a:defRPr/>
            </a:pPr>
            <a:r>
              <a:rPr lang="en-US" sz="3200" dirty="0">
                <a:ea typeface="ＭＳ Ｐゴシック" pitchFamily="1" charset="-128"/>
              </a:rPr>
              <a:t>Solubility can be manipulated by changing the temperature</a:t>
            </a:r>
            <a:br>
              <a:rPr lang="en-US" sz="3200" dirty="0">
                <a:ea typeface="ＭＳ Ｐゴシック" pitchFamily="1" charset="-128"/>
              </a:rPr>
            </a:br>
            <a:r>
              <a:rPr lang="en-US" sz="3200" dirty="0">
                <a:ea typeface="ＭＳ Ｐゴシック" pitchFamily="1" charset="-128"/>
              </a:rPr>
              <a:t>of a solution.</a:t>
            </a:r>
          </a:p>
          <a:p>
            <a:pPr>
              <a:defRPr/>
            </a:pPr>
            <a:r>
              <a:rPr lang="en-US" sz="3200" dirty="0">
                <a:ea typeface="ＭＳ Ｐゴシック" pitchFamily="1" charset="-128"/>
              </a:rPr>
              <a:t>The solubility of a gas dissolved in water </a:t>
            </a:r>
            <a:r>
              <a:rPr lang="en-US" sz="3200" i="1" dirty="0">
                <a:ea typeface="ＭＳ Ｐゴシック" pitchFamily="1" charset="-128"/>
              </a:rPr>
              <a:t>decreases</a:t>
            </a:r>
            <a:r>
              <a:rPr lang="en-US" sz="3200" dirty="0">
                <a:ea typeface="ＭＳ Ｐゴシック" pitchFamily="1" charset="-128"/>
              </a:rPr>
              <a:t> with a rise in temperature.</a:t>
            </a:r>
          </a:p>
          <a:p>
            <a:endParaRPr lang="en-US" dirty="0"/>
          </a:p>
        </p:txBody>
      </p:sp>
      <p:pic>
        <p:nvPicPr>
          <p:cNvPr id="4" name="Picture 3" descr="08_Pg312_UnFigure.jpg"/>
          <p:cNvPicPr>
            <a:picLocks noChangeAspect="1"/>
          </p:cNvPicPr>
          <p:nvPr/>
        </p:nvPicPr>
        <p:blipFill rotWithShape="1">
          <a:blip r:embed="rId2" cstate="print">
            <a:extLst>
              <a:ext uri="{28A0092B-C50C-407E-A947-70E740481C1C}">
                <a14:useLocalDpi xmlns:a14="http://schemas.microsoft.com/office/drawing/2010/main" val="0"/>
              </a:ext>
            </a:extLst>
          </a:blip>
          <a:srcRect b="3274"/>
          <a:stretch/>
        </p:blipFill>
        <p:spPr>
          <a:xfrm>
            <a:off x="6382265" y="1209956"/>
            <a:ext cx="4160458" cy="5001374"/>
          </a:xfrm>
          <a:prstGeom prst="rect">
            <a:avLst/>
          </a:prstGeom>
        </p:spPr>
      </p:pic>
    </p:spTree>
    <p:extLst>
      <p:ext uri="{BB962C8B-B14F-4D97-AF65-F5344CB8AC3E}">
        <p14:creationId xmlns:p14="http://schemas.microsoft.com/office/powerpoint/2010/main" val="112582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941"/>
            <a:ext cx="10515600" cy="1325563"/>
          </a:xfrm>
        </p:spPr>
        <p:txBody>
          <a:bodyPr/>
          <a:lstStyle/>
          <a:p>
            <a:r>
              <a:rPr lang="en-US" b="1" dirty="0" smtClean="0">
                <a:ea typeface="ＭＳ Ｐゴシック" charset="0"/>
                <a:cs typeface="ＭＳ Ｐゴシック" charset="0"/>
              </a:rPr>
              <a:t>Solubility and Pressure—Henry’</a:t>
            </a:r>
            <a:r>
              <a:rPr lang="en-US" altLang="ja-JP" b="1" dirty="0" smtClean="0">
                <a:ea typeface="ＭＳ Ｐゴシック" charset="0"/>
                <a:cs typeface="ＭＳ Ｐゴシック" charset="0"/>
              </a:rPr>
              <a:t>s Law</a:t>
            </a:r>
            <a:endParaRPr lang="en-US" dirty="0"/>
          </a:p>
        </p:txBody>
      </p:sp>
      <p:sp>
        <p:nvSpPr>
          <p:cNvPr id="3" name="Content Placeholder 2"/>
          <p:cNvSpPr>
            <a:spLocks noGrp="1"/>
          </p:cNvSpPr>
          <p:nvPr>
            <p:ph idx="1"/>
          </p:nvPr>
        </p:nvSpPr>
        <p:spPr>
          <a:xfrm>
            <a:off x="90616" y="2248930"/>
            <a:ext cx="4629665" cy="2924434"/>
          </a:xfrm>
        </p:spPr>
        <p:txBody>
          <a:bodyPr>
            <a:normAutofit/>
          </a:bodyPr>
          <a:lstStyle/>
          <a:p>
            <a:pPr>
              <a:spcAft>
                <a:spcPts val="600"/>
              </a:spcAft>
            </a:pPr>
            <a:r>
              <a:rPr lang="en-US" sz="3200" b="1" dirty="0" smtClean="0">
                <a:ea typeface="ＭＳ Ｐゴシック" charset="0"/>
                <a:cs typeface="ＭＳ Ｐゴシック" charset="0"/>
              </a:rPr>
              <a:t>Henry’</a:t>
            </a:r>
            <a:r>
              <a:rPr lang="en-US" altLang="ja-JP" sz="3200" b="1" dirty="0" smtClean="0">
                <a:ea typeface="ＭＳ Ｐゴシック" charset="0"/>
                <a:cs typeface="ＭＳ Ｐゴシック" charset="0"/>
              </a:rPr>
              <a:t>s law</a:t>
            </a:r>
            <a:r>
              <a:rPr lang="en-US" altLang="ja-JP" sz="3200" dirty="0" smtClean="0">
                <a:ea typeface="ＭＳ Ｐゴシック" charset="0"/>
                <a:cs typeface="ＭＳ Ｐゴシック" charset="0"/>
              </a:rPr>
              <a:t>: The solubility of a gas in a liquid is directly related to the pressure of that gas over the liquid</a:t>
            </a:r>
            <a:r>
              <a:rPr lang="en-US" altLang="ja-JP" dirty="0" smtClean="0">
                <a:ea typeface="ＭＳ Ｐゴシック" charset="0"/>
                <a:cs typeface="ＭＳ Ｐゴシック" charset="0"/>
              </a:rPr>
              <a:t>.</a:t>
            </a:r>
            <a:endParaRPr lang="en-US" dirty="0" smtClean="0">
              <a:ea typeface="ＭＳ Ｐゴシック" charset="0"/>
              <a:cs typeface="ＭＳ Ｐゴシック" charset="0"/>
            </a:endParaRPr>
          </a:p>
          <a:p>
            <a:endParaRPr lang="en-US" dirty="0"/>
          </a:p>
        </p:txBody>
      </p:sp>
      <p:pic>
        <p:nvPicPr>
          <p:cNvPr id="4" name="Picture 4" descr="FG13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215" y="1097908"/>
            <a:ext cx="7086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54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8_04_Figure.jpg"/>
          <p:cNvPicPr>
            <a:picLocks noGrp="1" noChangeAspect="1"/>
          </p:cNvPicPr>
          <p:nvPr>
            <p:ph idx="1"/>
          </p:nvPr>
        </p:nvPicPr>
        <p:blipFill rotWithShape="1">
          <a:blip r:embed="rId2">
            <a:extLst>
              <a:ext uri="{28A0092B-C50C-407E-A947-70E740481C1C}">
                <a14:useLocalDpi xmlns:a14="http://schemas.microsoft.com/office/drawing/2010/main" val="0"/>
              </a:ext>
            </a:extLst>
          </a:blip>
          <a:srcRect b="3691"/>
          <a:stretch/>
        </p:blipFill>
        <p:spPr>
          <a:xfrm>
            <a:off x="1679602" y="2669059"/>
            <a:ext cx="8632315" cy="4127157"/>
          </a:xfrm>
          <a:prstGeom prst="rect">
            <a:avLst/>
          </a:prstGeom>
        </p:spPr>
      </p:pic>
      <p:sp>
        <p:nvSpPr>
          <p:cNvPr id="5" name="Rectangle 4"/>
          <p:cNvSpPr/>
          <p:nvPr/>
        </p:nvSpPr>
        <p:spPr>
          <a:xfrm>
            <a:off x="140043" y="274217"/>
            <a:ext cx="11648304" cy="2323713"/>
          </a:xfrm>
          <a:prstGeom prst="rect">
            <a:avLst/>
          </a:prstGeom>
        </p:spPr>
        <p:txBody>
          <a:bodyPr wrap="square">
            <a:spAutoFit/>
          </a:bodyPr>
          <a:lstStyle/>
          <a:p>
            <a:pPr marL="457200" indent="-457200">
              <a:spcAft>
                <a:spcPts val="600"/>
              </a:spcAft>
              <a:buFont typeface="Arial" panose="020B0604020202020204" pitchFamily="34" charset="0"/>
              <a:buChar char="•"/>
            </a:pPr>
            <a:r>
              <a:rPr lang="en-US" sz="2800" dirty="0" smtClean="0">
                <a:ea typeface="ＭＳ Ｐゴシック" charset="0"/>
                <a:cs typeface="ＭＳ Ｐゴシック" charset="0"/>
              </a:rPr>
              <a:t>If the pressure of CO</a:t>
            </a:r>
            <a:r>
              <a:rPr lang="en-US" sz="2800" baseline="-25000" dirty="0" smtClean="0">
                <a:ea typeface="ＭＳ Ｐゴシック" charset="0"/>
                <a:cs typeface="ＭＳ Ｐゴシック" charset="0"/>
              </a:rPr>
              <a:t>2</a:t>
            </a:r>
            <a:r>
              <a:rPr lang="en-US" sz="2800" dirty="0" smtClean="0">
                <a:ea typeface="ＭＳ Ｐゴシック" charset="0"/>
                <a:cs typeface="ＭＳ Ｐゴシック" charset="0"/>
              </a:rPr>
              <a:t> is higher in the blood delivered back to the lungs (coming from the tissues) than the pressure of CO</a:t>
            </a:r>
            <a:r>
              <a:rPr lang="en-US" sz="2800" baseline="-25000" dirty="0" smtClean="0">
                <a:ea typeface="ＭＳ Ｐゴシック" charset="0"/>
                <a:cs typeface="ＭＳ Ｐゴシック" charset="0"/>
              </a:rPr>
              <a:t>2</a:t>
            </a:r>
            <a:r>
              <a:rPr lang="en-US" sz="2800" dirty="0" smtClean="0">
                <a:ea typeface="ＭＳ Ｐゴシック" charset="0"/>
                <a:cs typeface="ＭＳ Ｐゴシック" charset="0"/>
              </a:rPr>
              <a:t> found at the lungs, the gaseous CO</a:t>
            </a:r>
            <a:r>
              <a:rPr lang="en-US" sz="2800" baseline="-25000" dirty="0" smtClean="0">
                <a:ea typeface="ＭＳ Ｐゴシック" charset="0"/>
                <a:cs typeface="ＭＳ Ｐゴシック" charset="0"/>
              </a:rPr>
              <a:t>2</a:t>
            </a:r>
            <a:r>
              <a:rPr lang="en-US" sz="2800" dirty="0" smtClean="0">
                <a:ea typeface="ＭＳ Ｐゴシック" charset="0"/>
                <a:cs typeface="ＭＳ Ｐゴシック" charset="0"/>
              </a:rPr>
              <a:t> will pass out of the bloodstream into the lungs.</a:t>
            </a:r>
          </a:p>
          <a:p>
            <a:pPr marL="457200" indent="-457200">
              <a:spcAft>
                <a:spcPts val="600"/>
              </a:spcAft>
              <a:buFont typeface="Arial" panose="020B0604020202020204" pitchFamily="34" charset="0"/>
              <a:buChar char="•"/>
            </a:pPr>
            <a:r>
              <a:rPr lang="en-US" sz="2800" dirty="0" smtClean="0">
                <a:ea typeface="ＭＳ Ｐゴシック" charset="0"/>
                <a:cs typeface="ＭＳ Ｐゴシック" charset="0"/>
              </a:rPr>
              <a:t>Similarly, oxygen dissolves into the blood at the lungs because the pressure of oxygen in the air is higher, allowing it to dissolve in the bloodstream.</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191193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1273</Words>
  <Application>Microsoft Office PowerPoint</Application>
  <PresentationFormat>Widescreen</PresentationFormat>
  <Paragraphs>195</Paragraphs>
  <Slides>32</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4" baseType="lpstr">
      <vt:lpstr>MS PGothic</vt:lpstr>
      <vt:lpstr>MS PGothic</vt:lpstr>
      <vt:lpstr>Arial</vt:lpstr>
      <vt:lpstr>Calibri</vt:lpstr>
      <vt:lpstr>Calibri Light</vt:lpstr>
      <vt:lpstr>Tahoma</vt:lpstr>
      <vt:lpstr>Times</vt:lpstr>
      <vt:lpstr>Times New Roman</vt:lpstr>
      <vt:lpstr>Wingdings</vt:lpstr>
      <vt:lpstr>Office Theme</vt:lpstr>
      <vt:lpstr>Equation</vt:lpstr>
      <vt:lpstr>ISIS/Draw Sketch</vt:lpstr>
      <vt:lpstr>Chapter 8 Solution Chemistry–How Sweet Is Your Coffee?</vt:lpstr>
      <vt:lpstr>Types of Solution</vt:lpstr>
      <vt:lpstr>PowerPoint Presentation</vt:lpstr>
      <vt:lpstr>Types of Solution</vt:lpstr>
      <vt:lpstr>Solubility and the Solution Process</vt:lpstr>
      <vt:lpstr>Solubility and the Solution Process</vt:lpstr>
      <vt:lpstr>Solubility and Temperature </vt:lpstr>
      <vt:lpstr>Solubility and Pressure—Henry’s Law</vt:lpstr>
      <vt:lpstr>PowerPoint Presentation</vt:lpstr>
      <vt:lpstr>PowerPoint Presentation</vt:lpstr>
      <vt:lpstr>PowerPoint Presentation</vt:lpstr>
      <vt:lpstr>PowerPoint Presentation</vt:lpstr>
      <vt:lpstr>PowerPoint Presentation</vt:lpstr>
      <vt:lpstr>PowerPoint Presentation</vt:lpstr>
      <vt:lpstr>Equivalents</vt:lpstr>
      <vt:lpstr>Electrolytes in Body Fluids</vt:lpstr>
      <vt:lpstr>PowerPoint Presentation</vt:lpstr>
      <vt:lpstr>Practice</vt:lpstr>
      <vt:lpstr>Percent Concentration</vt:lpstr>
      <vt:lpstr>Volume Percent</vt:lpstr>
      <vt:lpstr>PowerPoint Presentation</vt:lpstr>
      <vt:lpstr>Practice</vt:lpstr>
      <vt:lpstr>Dilution</vt:lpstr>
      <vt:lpstr>Practice</vt:lpstr>
      <vt:lpstr>Dilution Factor</vt:lpstr>
      <vt:lpstr>Osmosis and Osmotic Pressure</vt:lpstr>
      <vt:lpstr>Practice</vt:lpstr>
      <vt:lpstr>PowerPoint Presentation</vt:lpstr>
      <vt:lpstr>PowerPoint Presentation</vt:lpstr>
      <vt:lpstr>Dialysis</vt:lpstr>
      <vt:lpstr>PowerPoint Presentation</vt:lpstr>
      <vt:lpstr>PowerPoint Presentation</vt:lpstr>
    </vt:vector>
  </TitlesOfParts>
  <Company>GCCCD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Solution Chemistry–How Sweet Is Your Coffee?</dc:title>
  <dc:creator>Martin Larter</dc:creator>
  <cp:lastModifiedBy>Martin Larter</cp:lastModifiedBy>
  <cp:revision>30</cp:revision>
  <dcterms:created xsi:type="dcterms:W3CDTF">2017-02-20T20:36:32Z</dcterms:created>
  <dcterms:modified xsi:type="dcterms:W3CDTF">2017-02-23T20:59:21Z</dcterms:modified>
</cp:coreProperties>
</file>